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notesMasterIdLst>
    <p:notesMasterId r:id="rId3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>
</file>

<file path=ppt/media/Slide-1-image-1.png>
</file>

<file path=ppt/media/Slide-13-image-1.png>
</file>

<file path=ppt/media/Slide-18-image-1.png>
</file>

<file path=ppt/media/Slide-2-image-1.png>
</file>

<file path=ppt/media/Slide-23-image-1.png>
</file>

<file path=ppt/media/Slide-28-image-1.png>
</file>

<file path=ppt/media/Slide-3-image-1.png>
</file>

<file path=ppt/media/Slide-33-image-1.png>
</file>

<file path=ppt/media/Slide-8-image-1.png>
</file>

<file path=ppt/media/image-15-1.png>
</file>

<file path=ppt/media/image-15-2.png>
</file>

<file path=ppt/media/image-15-3.png>
</file>

<file path=ppt/media/image-15-4.png>
</file>

<file path=ppt/media/image-15-5.png>
</file>

<file path=ppt/media/image-16-1.png>
</file>

<file path=ppt/media/image-16-2.png>
</file>

<file path=ppt/media/image-16-3.png>
</file>

<file path=ppt/media/image-19-1.png>
</file>

<file path=ppt/media/image-19-2.png>
</file>

<file path=ppt/media/image-19-3.png>
</file>

<file path=ppt/media/image-19-4.png>
</file>

<file path=ppt/media/image-19-5.png>
</file>

<file path=ppt/media/image-20-1.png>
</file>

<file path=ppt/media/image-20-2.png>
</file>

<file path=ppt/media/image-20-3.png>
</file>

<file path=ppt/media/image-24-1.jpg>
</file>

<file path=ppt/media/image-25-1.jpg>
</file>

<file path=ppt/media/image-25-2.jpg>
</file>

<file path=ppt/media/image-25-3.jpg>
</file>

<file path=ppt/media/image-26-1.jpg>
</file>

<file path=ppt/media/image-26-2.jpg>
</file>

<file path=ppt/media/image-26-3.jpg>
</file>

<file path=ppt/media/image-27-1.png>
</file>

<file path=ppt/media/image-27-2.png>
</file>

<file path=ppt/media/image-27-3.png>
</file>

<file path=ppt/media/image-6-1.jpg>
</file>

<file path=ppt/media/image-6-2.jpg>
</file>

<file path=ppt/media/image-6-3.jpg>
</file>

<file path=ppt/media/image-7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image" Target="../media/image-15-4.png"/><Relationship Id="rId5" Type="http://schemas.openxmlformats.org/officeDocument/2006/relationships/image" Target="../media/image-15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image" Target="../media/image-16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image" Target="../media/image-19-2.png"/><Relationship Id="rId3" Type="http://schemas.openxmlformats.org/officeDocument/2006/relationships/image" Target="../media/image-19-3.png"/><Relationship Id="rId4" Type="http://schemas.openxmlformats.org/officeDocument/2006/relationships/image" Target="../media/image-19-4.png"/><Relationship Id="rId5" Type="http://schemas.openxmlformats.org/officeDocument/2006/relationships/image" Target="../media/image-19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image" Target="../media/image-20-2.png"/><Relationship Id="rId3" Type="http://schemas.openxmlformats.org/officeDocument/2006/relationships/image" Target="../media/image-20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jpg"/><Relationship Id="rId2" Type="http://schemas.openxmlformats.org/officeDocument/2006/relationships/image" Target="../media/image-25-2.jpg"/><Relationship Id="rId3" Type="http://schemas.openxmlformats.org/officeDocument/2006/relationships/image" Target="../media/image-25-3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jpg"/><Relationship Id="rId2" Type="http://schemas.openxmlformats.org/officeDocument/2006/relationships/image" Target="../media/image-26-2.jpg"/><Relationship Id="rId3" Type="http://schemas.openxmlformats.org/officeDocument/2006/relationships/image" Target="../media/image-26-3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image" Target="../media/image-27-2.png"/><Relationship Id="rId3" Type="http://schemas.openxmlformats.org/officeDocument/2006/relationships/image" Target="../media/image-27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image" Target="../media/image-6-2.jpg"/><Relationship Id="rId3" Type="http://schemas.openxmlformats.org/officeDocument/2006/relationships/image" Target="../media/image-6-3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1275" y="1190074"/>
            <a:ext cx="4679890" cy="1627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4752" b="1" spc="216" kern="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中国住宅房型解析与未来展望</a:t>
            </a:r>
            <a:endParaRPr lang="en-US" sz="1440" dirty="0"/>
          </a:p>
        </p:txBody>
      </p:sp>
      <p:sp>
        <p:nvSpPr>
          <p:cNvPr id="3" name="Shape 1"/>
          <p:cNvSpPr/>
          <p:nvPr/>
        </p:nvSpPr>
        <p:spPr>
          <a:xfrm>
            <a:off x="531275" y="2859874"/>
            <a:ext cx="3120557" cy="409402"/>
          </a:xfrm>
          <a:custGeom>
            <a:avLst/>
            <a:gdLst/>
            <a:ahLst/>
            <a:cxnLst/>
            <a:rect l="l" t="t" r="r" b="b"/>
            <a:pathLst>
              <a:path w="3120557" h="409402">
                <a:moveTo>
                  <a:pt x="204701" y="0"/>
                </a:moveTo>
                <a:moveTo>
                  <a:pt x="204701" y="0"/>
                </a:moveTo>
                <a:lnTo>
                  <a:pt x="2915856" y="0"/>
                </a:lnTo>
                <a:quadBezTo>
                  <a:pt x="3120557" y="0"/>
                  <a:pt x="3120557" y="204701"/>
                </a:quadBezTo>
                <a:lnTo>
                  <a:pt x="3120557" y="204701"/>
                </a:lnTo>
                <a:quadBezTo>
                  <a:pt x="3120557" y="409402"/>
                  <a:pt x="2915856" y="409402"/>
                </a:quadBezTo>
                <a:lnTo>
                  <a:pt x="204701" y="409402"/>
                </a:lnTo>
                <a:quadBezTo>
                  <a:pt x="0" y="409402"/>
                  <a:pt x="0" y="204701"/>
                </a:quadBezTo>
                <a:lnTo>
                  <a:pt x="0" y="204701"/>
                </a:lnTo>
                <a:quadBezTo>
                  <a:pt x="0" y="0"/>
                  <a:pt x="204701" y="0"/>
                </a:quadBezTo>
                <a:close/>
              </a:path>
            </a:pathLst>
          </a:custGeom>
          <a:solidFill>
            <a:srgbClr val="098639"/>
          </a:solidFill>
          <a:ln/>
        </p:spPr>
      </p:sp>
      <p:sp>
        <p:nvSpPr>
          <p:cNvPr id="4" name="Text 2"/>
          <p:cNvSpPr/>
          <p:nvPr/>
        </p:nvSpPr>
        <p:spPr>
          <a:xfrm>
            <a:off x="626338" y="3315306"/>
            <a:ext cx="2930430" cy="78638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spc="72" kern="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从传统演进到智能时代房型设计与趋势</a:t>
            </a:r>
            <a:endParaRPr lang="en-US" sz="144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南北通透与单朝向房型区域分布差异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801601" y="1138322"/>
            <a:ext cx="528891" cy="391522"/>
          </a:xfrm>
          <a:custGeom>
            <a:avLst/>
            <a:gdLst/>
            <a:ahLst/>
            <a:cxnLst/>
            <a:rect l="l" t="t" r="r" b="b"/>
            <a:pathLst>
              <a:path w="528891" h="391522">
                <a:moveTo>
                  <a:pt x="0" y="0"/>
                </a:moveTo>
                <a:moveTo>
                  <a:pt x="0" y="0"/>
                </a:moveTo>
                <a:lnTo>
                  <a:pt x="528891" y="0"/>
                </a:lnTo>
                <a:lnTo>
                  <a:pt x="528891" y="391522"/>
                </a:lnTo>
                <a:lnTo>
                  <a:pt x="0" y="391522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5" name="Shape 3"/>
          <p:cNvSpPr/>
          <p:nvPr/>
        </p:nvSpPr>
        <p:spPr>
          <a:xfrm>
            <a:off x="1330124" y="1132915"/>
            <a:ext cx="2944368" cy="1645920"/>
          </a:xfrm>
          <a:custGeom>
            <a:avLst/>
            <a:gdLst/>
            <a:ahLst/>
            <a:cxnLst/>
            <a:rect l="l" t="t" r="r" b="b"/>
            <a:pathLst>
              <a:path w="2944368" h="1645920">
                <a:moveTo>
                  <a:pt x="0" y="0"/>
                </a:moveTo>
                <a:moveTo>
                  <a:pt x="0" y="0"/>
                </a:moveTo>
                <a:lnTo>
                  <a:pt x="2944368" y="0"/>
                </a:lnTo>
                <a:lnTo>
                  <a:pt x="2944368" y="1645920"/>
                </a:lnTo>
                <a:lnTo>
                  <a:pt x="0" y="1645920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495514" y="1529844"/>
            <a:ext cx="2944368" cy="1645920"/>
          </a:xfrm>
          <a:custGeom>
            <a:avLst/>
            <a:gdLst/>
            <a:ahLst/>
            <a:cxnLst/>
            <a:rect l="l" t="t" r="r" b="b"/>
            <a:pathLst>
              <a:path w="2944368" h="1645920">
                <a:moveTo>
                  <a:pt x="0" y="0"/>
                </a:moveTo>
                <a:moveTo>
                  <a:pt x="0" y="0"/>
                </a:moveTo>
                <a:lnTo>
                  <a:pt x="2944368" y="0"/>
                </a:lnTo>
                <a:lnTo>
                  <a:pt x="2944368" y="1645920"/>
                </a:lnTo>
                <a:lnTo>
                  <a:pt x="0" y="1645920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2206032" y="3066458"/>
            <a:ext cx="2944368" cy="1645920"/>
          </a:xfrm>
          <a:custGeom>
            <a:avLst/>
            <a:gdLst/>
            <a:ahLst/>
            <a:cxnLst/>
            <a:rect l="l" t="t" r="r" b="b"/>
            <a:pathLst>
              <a:path w="2944368" h="1645920">
                <a:moveTo>
                  <a:pt x="0" y="0"/>
                </a:moveTo>
                <a:moveTo>
                  <a:pt x="0" y="0"/>
                </a:moveTo>
                <a:lnTo>
                  <a:pt x="2944368" y="0"/>
                </a:lnTo>
                <a:lnTo>
                  <a:pt x="2944368" y="1645920"/>
                </a:lnTo>
                <a:lnTo>
                  <a:pt x="0" y="1645920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703661" y="1129178"/>
            <a:ext cx="688194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9" name="Text 7"/>
          <p:cNvSpPr/>
          <p:nvPr/>
        </p:nvSpPr>
        <p:spPr>
          <a:xfrm>
            <a:off x="1330491" y="1187779"/>
            <a:ext cx="2944001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南北通透房型的地理优势</a:t>
            </a:r>
            <a:endParaRPr lang="en-US" sz="1440" dirty="0"/>
          </a:p>
        </p:txBody>
      </p:sp>
      <p:sp>
        <p:nvSpPr>
          <p:cNvPr id="10" name="Text 8"/>
          <p:cNvSpPr/>
          <p:nvPr/>
        </p:nvSpPr>
        <p:spPr>
          <a:xfrm>
            <a:off x="1330491" y="1489531"/>
            <a:ext cx="2944368" cy="12344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南北通透的房型设计，以其良好的通风和采光条件，在北半球尤其是中国北方地区广受欢迎。这种布局利用自然风向，促进空气流通，有效调节室内气候，提高居住舒适度，是适应地域环境的智慧选择。</a:t>
            </a:r>
            <a:endParaRPr lang="en-US" sz="1440" dirty="0"/>
          </a:p>
        </p:txBody>
      </p:sp>
      <p:sp>
        <p:nvSpPr>
          <p:cNvPr id="11" name="Text 9"/>
          <p:cNvSpPr/>
          <p:nvPr/>
        </p:nvSpPr>
        <p:spPr>
          <a:xfrm>
            <a:off x="5495971" y="1584691"/>
            <a:ext cx="294436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单朝向房型的适应性分析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5495514" y="1886460"/>
            <a:ext cx="2944368" cy="144475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单朝向房型，在某些特定区域如山地或密集城市中，由于地形或周围建筑的限制，成为不可避免的选择。这类房型通过优化内部空间布局，弥补外部条件的不足，展现出对复杂环境的适应能力和设计者的创造力。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2206075" y="3120882"/>
            <a:ext cx="2944001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区域差异下的设计理念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2206075" y="3422634"/>
            <a:ext cx="2944368" cy="144475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不同区域的气候特征、文化背景以及居民生活习惯，对房型的设计产生了深远影响。南北通透与单朝向房型的区域分布差异，不仅反映了地理环境的影响，也体现了人们对居住品质追求的差异性，促进了住宅设计的多样性发展。</a:t>
            </a:r>
            <a:endParaRPr lang="en-US" sz="1440" dirty="0"/>
          </a:p>
        </p:txBody>
      </p:sp>
      <p:sp>
        <p:nvSpPr>
          <p:cNvPr id="15" name="Shape 13"/>
          <p:cNvSpPr/>
          <p:nvPr/>
        </p:nvSpPr>
        <p:spPr>
          <a:xfrm>
            <a:off x="1677184" y="3071780"/>
            <a:ext cx="528891" cy="391522"/>
          </a:xfrm>
          <a:custGeom>
            <a:avLst/>
            <a:gdLst/>
            <a:ahLst/>
            <a:cxnLst/>
            <a:rect l="l" t="t" r="r" b="b"/>
            <a:pathLst>
              <a:path w="528891" h="391522">
                <a:moveTo>
                  <a:pt x="0" y="0"/>
                </a:moveTo>
                <a:moveTo>
                  <a:pt x="0" y="0"/>
                </a:moveTo>
                <a:lnTo>
                  <a:pt x="528891" y="0"/>
                </a:lnTo>
                <a:lnTo>
                  <a:pt x="528891" y="391522"/>
                </a:lnTo>
                <a:lnTo>
                  <a:pt x="0" y="391522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6" name="Text 14"/>
          <p:cNvSpPr/>
          <p:nvPr/>
        </p:nvSpPr>
        <p:spPr>
          <a:xfrm>
            <a:off x="1604032" y="3066373"/>
            <a:ext cx="650309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7" name="Shape 15"/>
          <p:cNvSpPr/>
          <p:nvPr/>
        </p:nvSpPr>
        <p:spPr>
          <a:xfrm>
            <a:off x="4966302" y="1535251"/>
            <a:ext cx="528891" cy="391522"/>
          </a:xfrm>
          <a:custGeom>
            <a:avLst/>
            <a:gdLst/>
            <a:ahLst/>
            <a:cxnLst/>
            <a:rect l="l" t="t" r="r" b="b"/>
            <a:pathLst>
              <a:path w="528891" h="391522">
                <a:moveTo>
                  <a:pt x="0" y="0"/>
                </a:moveTo>
                <a:moveTo>
                  <a:pt x="0" y="0"/>
                </a:moveTo>
                <a:lnTo>
                  <a:pt x="528891" y="0"/>
                </a:lnTo>
                <a:lnTo>
                  <a:pt x="528891" y="391522"/>
                </a:lnTo>
                <a:lnTo>
                  <a:pt x="0" y="391522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8" name="Text 16"/>
          <p:cNvSpPr/>
          <p:nvPr/>
        </p:nvSpPr>
        <p:spPr>
          <a:xfrm>
            <a:off x="4847430" y="1529844"/>
            <a:ext cx="739524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LOFT与复式结构创新空间利用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4148425" y="2215286"/>
            <a:ext cx="576615" cy="834888"/>
          </a:xfrm>
          <a:custGeom>
            <a:avLst/>
            <a:gdLst/>
            <a:ahLst/>
            <a:cxnLst/>
            <a:rect l="l" t="t" r="r" b="b"/>
            <a:pathLst>
              <a:path w="576615" h="834888">
                <a:moveTo>
                  <a:pt x="576615" y="0"/>
                </a:moveTo>
                <a:moveTo>
                  <a:pt x="576615" y="0"/>
                </a:moveTo>
                <a:lnTo>
                  <a:pt x="0" y="834888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>
            <a:off x="4160714" y="1450417"/>
            <a:ext cx="564612" cy="751974"/>
          </a:xfrm>
          <a:custGeom>
            <a:avLst/>
            <a:gdLst/>
            <a:ahLst/>
            <a:cxnLst/>
            <a:rect l="l" t="t" r="r" b="b"/>
            <a:pathLst>
              <a:path w="564612" h="751974">
                <a:moveTo>
                  <a:pt x="0" y="0"/>
                </a:moveTo>
                <a:moveTo>
                  <a:pt x="0" y="0"/>
                </a:moveTo>
                <a:lnTo>
                  <a:pt x="564612" y="751974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6" name="Shape 4"/>
          <p:cNvSpPr/>
          <p:nvPr/>
        </p:nvSpPr>
        <p:spPr>
          <a:xfrm>
            <a:off x="646624" y="1078530"/>
            <a:ext cx="556517" cy="556517"/>
          </a:xfrm>
          <a:custGeom>
            <a:avLst/>
            <a:gdLst/>
            <a:ahLst/>
            <a:cxnLst/>
            <a:rect l="l" t="t" r="r" b="b"/>
            <a:pathLst>
              <a:path w="556517" h="556517">
                <a:moveTo>
                  <a:pt x="0" y="0"/>
                </a:moveTo>
                <a:moveTo>
                  <a:pt x="0" y="0"/>
                </a:moveTo>
                <a:lnTo>
                  <a:pt x="556517" y="0"/>
                </a:lnTo>
                <a:lnTo>
                  <a:pt x="556517" y="556517"/>
                </a:lnTo>
                <a:lnTo>
                  <a:pt x="0" y="556517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7" name="Shape 5"/>
          <p:cNvSpPr/>
          <p:nvPr/>
        </p:nvSpPr>
        <p:spPr>
          <a:xfrm>
            <a:off x="1203141" y="1359276"/>
            <a:ext cx="2868202" cy="0"/>
          </a:xfrm>
          <a:custGeom>
            <a:avLst/>
            <a:gdLst/>
            <a:ahLst/>
            <a:cxnLst/>
            <a:rect l="l" t="t" r="r" b="b"/>
            <a:pathLst>
              <a:path w="2868202" h="0">
                <a:moveTo>
                  <a:pt x="0" y="0"/>
                </a:moveTo>
                <a:moveTo>
                  <a:pt x="0" y="0"/>
                </a:moveTo>
                <a:lnTo>
                  <a:pt x="2868202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4056069" y="1350132"/>
            <a:ext cx="192640" cy="192640"/>
          </a:xfrm>
          <a:custGeom>
            <a:avLst/>
            <a:gdLst/>
            <a:ahLst/>
            <a:cxnLst/>
            <a:rect l="l" t="t" r="r" b="b"/>
            <a:pathLst>
              <a:path w="192640" h="192640">
                <a:moveTo>
                  <a:pt x="0" y="0"/>
                </a:moveTo>
                <a:moveTo>
                  <a:pt x="0" y="0"/>
                </a:moveTo>
                <a:lnTo>
                  <a:pt x="192640" y="0"/>
                </a:lnTo>
                <a:lnTo>
                  <a:pt x="192640" y="192640"/>
                </a:lnTo>
                <a:lnTo>
                  <a:pt x="0" y="192640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9" name="Shape 7"/>
          <p:cNvSpPr/>
          <p:nvPr/>
        </p:nvSpPr>
        <p:spPr>
          <a:xfrm>
            <a:off x="4056069" y="2932872"/>
            <a:ext cx="192640" cy="192640"/>
          </a:xfrm>
          <a:custGeom>
            <a:avLst/>
            <a:gdLst/>
            <a:ahLst/>
            <a:cxnLst/>
            <a:rect l="l" t="t" r="r" b="b"/>
            <a:pathLst>
              <a:path w="192640" h="192640">
                <a:moveTo>
                  <a:pt x="0" y="0"/>
                </a:moveTo>
                <a:moveTo>
                  <a:pt x="0" y="0"/>
                </a:moveTo>
                <a:lnTo>
                  <a:pt x="192640" y="0"/>
                </a:lnTo>
                <a:lnTo>
                  <a:pt x="192640" y="192640"/>
                </a:lnTo>
                <a:lnTo>
                  <a:pt x="0" y="192640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0" name="Shape 8"/>
          <p:cNvSpPr/>
          <p:nvPr/>
        </p:nvSpPr>
        <p:spPr>
          <a:xfrm>
            <a:off x="4838991" y="2211190"/>
            <a:ext cx="3224944" cy="0"/>
          </a:xfrm>
          <a:custGeom>
            <a:avLst/>
            <a:gdLst/>
            <a:ahLst/>
            <a:cxnLst/>
            <a:rect l="l" t="t" r="r" b="b"/>
            <a:pathLst>
              <a:path w="3224944" h="0">
                <a:moveTo>
                  <a:pt x="0" y="0"/>
                </a:moveTo>
                <a:moveTo>
                  <a:pt x="0" y="0"/>
                </a:moveTo>
                <a:lnTo>
                  <a:pt x="322494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11" name="Shape 9"/>
          <p:cNvSpPr/>
          <p:nvPr/>
        </p:nvSpPr>
        <p:spPr>
          <a:xfrm>
            <a:off x="7940859" y="1957076"/>
            <a:ext cx="556517" cy="556517"/>
          </a:xfrm>
          <a:custGeom>
            <a:avLst/>
            <a:gdLst/>
            <a:ahLst/>
            <a:cxnLst/>
            <a:rect l="l" t="t" r="r" b="b"/>
            <a:pathLst>
              <a:path w="556517" h="556517">
                <a:moveTo>
                  <a:pt x="0" y="0"/>
                </a:moveTo>
                <a:moveTo>
                  <a:pt x="0" y="0"/>
                </a:moveTo>
                <a:lnTo>
                  <a:pt x="556517" y="0"/>
                </a:lnTo>
                <a:lnTo>
                  <a:pt x="556517" y="556517"/>
                </a:lnTo>
                <a:lnTo>
                  <a:pt x="0" y="556517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2" name="Shape 10"/>
          <p:cNvSpPr/>
          <p:nvPr/>
        </p:nvSpPr>
        <p:spPr>
          <a:xfrm>
            <a:off x="1203141" y="3113881"/>
            <a:ext cx="2886490" cy="2488"/>
          </a:xfrm>
          <a:custGeom>
            <a:avLst/>
            <a:gdLst/>
            <a:ahLst/>
            <a:cxnLst/>
            <a:rect l="l" t="t" r="r" b="b"/>
            <a:pathLst>
              <a:path w="2886490" h="2488">
                <a:moveTo>
                  <a:pt x="0" y="0"/>
                </a:moveTo>
                <a:moveTo>
                  <a:pt x="0" y="0"/>
                </a:moveTo>
                <a:lnTo>
                  <a:pt x="2886490" y="2488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13" name="Shape 11"/>
          <p:cNvSpPr/>
          <p:nvPr/>
        </p:nvSpPr>
        <p:spPr>
          <a:xfrm>
            <a:off x="646624" y="2835622"/>
            <a:ext cx="556517" cy="556517"/>
          </a:xfrm>
          <a:custGeom>
            <a:avLst/>
            <a:gdLst/>
            <a:ahLst/>
            <a:cxnLst/>
            <a:rect l="l" t="t" r="r" b="b"/>
            <a:pathLst>
              <a:path w="556517" h="556517">
                <a:moveTo>
                  <a:pt x="0" y="0"/>
                </a:moveTo>
                <a:moveTo>
                  <a:pt x="0" y="0"/>
                </a:moveTo>
                <a:lnTo>
                  <a:pt x="556517" y="0"/>
                </a:lnTo>
                <a:lnTo>
                  <a:pt x="556517" y="556517"/>
                </a:lnTo>
                <a:lnTo>
                  <a:pt x="0" y="556517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4" name="Text 12"/>
          <p:cNvSpPr/>
          <p:nvPr/>
        </p:nvSpPr>
        <p:spPr>
          <a:xfrm>
            <a:off x="646624" y="1105962"/>
            <a:ext cx="5565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E1E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7940859" y="1984508"/>
            <a:ext cx="5565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E1E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6" name="Text 14"/>
          <p:cNvSpPr/>
          <p:nvPr/>
        </p:nvSpPr>
        <p:spPr>
          <a:xfrm>
            <a:off x="646624" y="2862421"/>
            <a:ext cx="5565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E1E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17" name="Text 15"/>
          <p:cNvSpPr/>
          <p:nvPr/>
        </p:nvSpPr>
        <p:spPr>
          <a:xfrm>
            <a:off x="1203141" y="957284"/>
            <a:ext cx="28529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LOFT空间的灵活利用</a:t>
            </a:r>
            <a:endParaRPr lang="en-US" sz="1440" dirty="0"/>
          </a:p>
        </p:txBody>
      </p:sp>
      <p:sp>
        <p:nvSpPr>
          <p:cNvPr id="18" name="Text 16"/>
          <p:cNvSpPr/>
          <p:nvPr/>
        </p:nvSpPr>
        <p:spPr>
          <a:xfrm>
            <a:off x="1203665" y="1359620"/>
            <a:ext cx="2852928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LOFT房型以其开放式的空间布局，为居住者提供了极高的自由度，通过巧妙设计，可将睡眠区、工作区与休闲区分设，实现多功能区域的和谐共存。</a:t>
            </a:r>
            <a:endParaRPr lang="en-US" sz="1440" dirty="0"/>
          </a:p>
        </p:txBody>
      </p:sp>
      <p:sp>
        <p:nvSpPr>
          <p:cNvPr id="19" name="Text 17"/>
          <p:cNvSpPr/>
          <p:nvPr/>
        </p:nvSpPr>
        <p:spPr>
          <a:xfrm>
            <a:off x="4838690" y="1808486"/>
            <a:ext cx="28529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复式结构的空间层次</a:t>
            </a:r>
            <a:endParaRPr lang="en-US" sz="1440" dirty="0"/>
          </a:p>
        </p:txBody>
      </p:sp>
      <p:sp>
        <p:nvSpPr>
          <p:cNvPr id="20" name="Text 18"/>
          <p:cNvSpPr/>
          <p:nvPr/>
        </p:nvSpPr>
        <p:spPr>
          <a:xfrm>
            <a:off x="4838405" y="2210926"/>
            <a:ext cx="2852928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复式房型通过上下分层的设计，有效增加了居住空间的层次感，不仅提升了空间利用率，还通过视觉上的延伸效果，使小空间也能展现出宽敞明亮的氛围。</a:t>
            </a:r>
            <a:endParaRPr lang="en-US" sz="1440" dirty="0"/>
          </a:p>
        </p:txBody>
      </p:sp>
      <p:sp>
        <p:nvSpPr>
          <p:cNvPr id="21" name="Text 19"/>
          <p:cNvSpPr/>
          <p:nvPr/>
        </p:nvSpPr>
        <p:spPr>
          <a:xfrm>
            <a:off x="1203141" y="2704702"/>
            <a:ext cx="28529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创新设计的美学价值</a:t>
            </a:r>
            <a:endParaRPr lang="en-US" sz="1440" dirty="0"/>
          </a:p>
        </p:txBody>
      </p:sp>
      <p:sp>
        <p:nvSpPr>
          <p:cNvPr id="22" name="Text 20"/>
          <p:cNvSpPr/>
          <p:nvPr/>
        </p:nvSpPr>
        <p:spPr>
          <a:xfrm>
            <a:off x="1203141" y="3125512"/>
            <a:ext cx="2852928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LOFT与复式结构的设计不仅限于空间利用的创新，更在于其对现代美学的追求，通过材料、色彩和布局的巧妙搭配，赋予住宅以独特的艺术气息和审美价值。</a:t>
            </a:r>
            <a:endParaRPr lang="en-US" sz="1440" dirty="0"/>
          </a:p>
        </p:txBody>
      </p:sp>
      <p:sp>
        <p:nvSpPr>
          <p:cNvPr id="23" name="Shape 21"/>
          <p:cNvSpPr/>
          <p:nvPr/>
        </p:nvSpPr>
        <p:spPr>
          <a:xfrm>
            <a:off x="4646351" y="2114870"/>
            <a:ext cx="192640" cy="192640"/>
          </a:xfrm>
          <a:custGeom>
            <a:avLst/>
            <a:gdLst/>
            <a:ahLst/>
            <a:cxnLst/>
            <a:rect l="l" t="t" r="r" b="b"/>
            <a:pathLst>
              <a:path w="192640" h="192640">
                <a:moveTo>
                  <a:pt x="0" y="0"/>
                </a:moveTo>
                <a:moveTo>
                  <a:pt x="0" y="0"/>
                </a:moveTo>
                <a:lnTo>
                  <a:pt x="192640" y="0"/>
                </a:lnTo>
                <a:lnTo>
                  <a:pt x="192640" y="192640"/>
                </a:lnTo>
                <a:lnTo>
                  <a:pt x="0" y="192640"/>
                </a:lnTo>
                <a:close/>
              </a:path>
            </a:pathLst>
          </a:custGeom>
          <a:solidFill>
            <a:srgbClr val="3F8B58"/>
          </a:solidFill>
          <a:ln/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适老化与无障碍设计特殊房型需求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603401" y="1099566"/>
            <a:ext cx="7497539" cy="1021473"/>
          </a:xfrm>
          <a:custGeom>
            <a:avLst/>
            <a:gdLst/>
            <a:ahLst/>
            <a:cxnLst/>
            <a:rect l="l" t="t" r="r" b="b"/>
            <a:pathLst>
              <a:path w="7497539" h="1021473">
                <a:moveTo>
                  <a:pt x="127684" y="0"/>
                </a:moveTo>
                <a:moveTo>
                  <a:pt x="127684" y="0"/>
                </a:moveTo>
                <a:lnTo>
                  <a:pt x="7369855" y="0"/>
                </a:lnTo>
                <a:quadBezTo>
                  <a:pt x="7497539" y="0"/>
                  <a:pt x="7497539" y="127684"/>
                </a:quadBezTo>
                <a:lnTo>
                  <a:pt x="7497539" y="893789"/>
                </a:lnTo>
                <a:quadBezTo>
                  <a:pt x="7497539" y="1021473"/>
                  <a:pt x="7369855" y="1021473"/>
                </a:quadBezTo>
                <a:lnTo>
                  <a:pt x="127684" y="1021473"/>
                </a:lnTo>
                <a:quadBezTo>
                  <a:pt x="0" y="1021473"/>
                  <a:pt x="0" y="893789"/>
                </a:quadBezTo>
                <a:lnTo>
                  <a:pt x="0" y="127684"/>
                </a:lnTo>
                <a:quadBezTo>
                  <a:pt x="0" y="0"/>
                  <a:pt x="127684" y="0"/>
                </a:quadBez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603401" y="3263375"/>
            <a:ext cx="7497539" cy="914400"/>
          </a:xfrm>
          <a:custGeom>
            <a:avLst/>
            <a:gdLst/>
            <a:ahLst/>
            <a:cxnLst/>
            <a:rect l="l" t="t" r="r" b="b"/>
            <a:pathLst>
              <a:path w="7497539" h="914400">
                <a:moveTo>
                  <a:pt x="114300" y="0"/>
                </a:moveTo>
                <a:moveTo>
                  <a:pt x="114300" y="0"/>
                </a:moveTo>
                <a:lnTo>
                  <a:pt x="7383239" y="0"/>
                </a:lnTo>
                <a:quadBezTo>
                  <a:pt x="7497539" y="0"/>
                  <a:pt x="7497539" y="114300"/>
                </a:quadBezTo>
                <a:lnTo>
                  <a:pt x="7497539" y="800100"/>
                </a:lnTo>
                <a:quadBezTo>
                  <a:pt x="7497539" y="914400"/>
                  <a:pt x="7383239" y="914400"/>
                </a:quadBezTo>
                <a:lnTo>
                  <a:pt x="114300" y="914400"/>
                </a:lnTo>
                <a:quadBezTo>
                  <a:pt x="0" y="914400"/>
                  <a:pt x="0" y="800100"/>
                </a:quadBezTo>
                <a:lnTo>
                  <a:pt x="0" y="114300"/>
                </a:lnTo>
                <a:quadBezTo>
                  <a:pt x="0" y="0"/>
                  <a:pt x="114300" y="0"/>
                </a:quadBez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 rot="-8100000">
            <a:off x="8148204" y="3558047"/>
            <a:ext cx="325055" cy="325055"/>
          </a:xfrm>
          <a:custGeom>
            <a:avLst/>
            <a:gdLst/>
            <a:ahLst/>
            <a:cxnLst/>
            <a:rect l="l" t="t" r="r" b="b"/>
            <a:pathLst>
              <a:path w="325055" h="325055">
                <a:moveTo>
                  <a:pt x="0" y="0"/>
                </a:moveTo>
                <a:moveTo>
                  <a:pt x="0" y="0"/>
                </a:moveTo>
                <a:lnTo>
                  <a:pt x="0" y="325055"/>
                </a:lnTo>
                <a:lnTo>
                  <a:pt x="325055" y="325055"/>
                </a:ln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03401" y="2248391"/>
            <a:ext cx="7497539" cy="914400"/>
          </a:xfrm>
          <a:custGeom>
            <a:avLst/>
            <a:gdLst/>
            <a:ahLst/>
            <a:cxnLst/>
            <a:rect l="l" t="t" r="r" b="b"/>
            <a:pathLst>
              <a:path w="7497539" h="914400">
                <a:moveTo>
                  <a:pt x="114300" y="0"/>
                </a:moveTo>
                <a:moveTo>
                  <a:pt x="114300" y="0"/>
                </a:moveTo>
                <a:lnTo>
                  <a:pt x="7383239" y="0"/>
                </a:lnTo>
                <a:quadBezTo>
                  <a:pt x="7497539" y="0"/>
                  <a:pt x="7497539" y="114300"/>
                </a:quadBezTo>
                <a:lnTo>
                  <a:pt x="7497539" y="800100"/>
                </a:lnTo>
                <a:quadBezTo>
                  <a:pt x="7497539" y="914400"/>
                  <a:pt x="7383239" y="914400"/>
                </a:quadBezTo>
                <a:lnTo>
                  <a:pt x="114300" y="914400"/>
                </a:lnTo>
                <a:quadBezTo>
                  <a:pt x="0" y="914400"/>
                  <a:pt x="0" y="800100"/>
                </a:quadBezTo>
                <a:lnTo>
                  <a:pt x="0" y="114300"/>
                </a:lnTo>
                <a:quadBezTo>
                  <a:pt x="0" y="0"/>
                  <a:pt x="114300" y="0"/>
                </a:quadBez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 rot="-8100000">
            <a:off x="8148223" y="2543063"/>
            <a:ext cx="325055" cy="325055"/>
          </a:xfrm>
          <a:custGeom>
            <a:avLst/>
            <a:gdLst/>
            <a:ahLst/>
            <a:cxnLst/>
            <a:rect l="l" t="t" r="r" b="b"/>
            <a:pathLst>
              <a:path w="325055" h="325055">
                <a:moveTo>
                  <a:pt x="0" y="0"/>
                </a:moveTo>
                <a:moveTo>
                  <a:pt x="0" y="0"/>
                </a:moveTo>
                <a:lnTo>
                  <a:pt x="0" y="325055"/>
                </a:lnTo>
                <a:lnTo>
                  <a:pt x="325055" y="325055"/>
                </a:ln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 rot="-8100000">
            <a:off x="8148185" y="1394239"/>
            <a:ext cx="325055" cy="325055"/>
          </a:xfrm>
          <a:custGeom>
            <a:avLst/>
            <a:gdLst/>
            <a:ahLst/>
            <a:cxnLst/>
            <a:rect l="l" t="t" r="r" b="b"/>
            <a:pathLst>
              <a:path w="325055" h="325055">
                <a:moveTo>
                  <a:pt x="0" y="0"/>
                </a:moveTo>
                <a:moveTo>
                  <a:pt x="0" y="0"/>
                </a:moveTo>
                <a:lnTo>
                  <a:pt x="0" y="325055"/>
                </a:lnTo>
                <a:lnTo>
                  <a:pt x="325055" y="325055"/>
                </a:ln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834307" y="1323749"/>
            <a:ext cx="2845133" cy="57310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无障碍设计的重要性</a:t>
            </a:r>
            <a:endParaRPr lang="en-US" sz="1440" dirty="0"/>
          </a:p>
        </p:txBody>
      </p:sp>
      <p:sp>
        <p:nvSpPr>
          <p:cNvPr id="11" name="Text 9"/>
          <p:cNvSpPr/>
          <p:nvPr/>
        </p:nvSpPr>
        <p:spPr>
          <a:xfrm>
            <a:off x="3586576" y="1099566"/>
            <a:ext cx="4333133" cy="9144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随着社会老龄化的加剧，无障碍设计在住宅中的应用变得尤为重要，它不仅关乎老年人的生活便利性，也是衡量一个社会文明程度的重要标志。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834307" y="2409000"/>
            <a:ext cx="2531059" cy="59318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适老化房型特点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3586576" y="2248391"/>
            <a:ext cx="4333133" cy="9144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适老化房型注重空间布局的人性化和安全性，如增设扶手、防滑地面等设施，旨在为老年人提供一个舒适、安全且便于日常生活的居住环境。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834307" y="3434022"/>
            <a:ext cx="2530145" cy="57310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创新设计理念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3586576" y="3263375"/>
            <a:ext cx="4333133" cy="9144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在适老化与无障碍设计中融入创新理念，例如可调节高度的家具、智能感应照明系统等，这些设计能够更好地满足老年人多样化的需求，提升生活质量。</a:t>
            </a:r>
            <a:endParaRPr lang="en-US" sz="144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9358" y="1132736"/>
            <a:ext cx="2214642" cy="19385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9216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308992" y="2666566"/>
            <a:ext cx="4523745" cy="676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59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房型设计科学性与工程学原理</a:t>
            </a:r>
            <a:endParaRPr lang="en-US" sz="144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建筑结构对户型平面布局制约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4148425" y="2215286"/>
            <a:ext cx="576615" cy="834888"/>
          </a:xfrm>
          <a:custGeom>
            <a:avLst/>
            <a:gdLst/>
            <a:ahLst/>
            <a:cxnLst/>
            <a:rect l="l" t="t" r="r" b="b"/>
            <a:pathLst>
              <a:path w="576615" h="834888">
                <a:moveTo>
                  <a:pt x="576615" y="0"/>
                </a:moveTo>
                <a:moveTo>
                  <a:pt x="576615" y="0"/>
                </a:moveTo>
                <a:lnTo>
                  <a:pt x="0" y="834888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>
            <a:off x="4160714" y="1450417"/>
            <a:ext cx="564612" cy="751974"/>
          </a:xfrm>
          <a:custGeom>
            <a:avLst/>
            <a:gdLst/>
            <a:ahLst/>
            <a:cxnLst/>
            <a:rect l="l" t="t" r="r" b="b"/>
            <a:pathLst>
              <a:path w="564612" h="751974">
                <a:moveTo>
                  <a:pt x="0" y="0"/>
                </a:moveTo>
                <a:moveTo>
                  <a:pt x="0" y="0"/>
                </a:moveTo>
                <a:lnTo>
                  <a:pt x="564612" y="751974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6" name="Shape 4"/>
          <p:cNvSpPr/>
          <p:nvPr/>
        </p:nvSpPr>
        <p:spPr>
          <a:xfrm>
            <a:off x="646624" y="1078530"/>
            <a:ext cx="556517" cy="556517"/>
          </a:xfrm>
          <a:custGeom>
            <a:avLst/>
            <a:gdLst/>
            <a:ahLst/>
            <a:cxnLst/>
            <a:rect l="l" t="t" r="r" b="b"/>
            <a:pathLst>
              <a:path w="556517" h="556517">
                <a:moveTo>
                  <a:pt x="0" y="0"/>
                </a:moveTo>
                <a:moveTo>
                  <a:pt x="0" y="0"/>
                </a:moveTo>
                <a:lnTo>
                  <a:pt x="556517" y="0"/>
                </a:lnTo>
                <a:lnTo>
                  <a:pt x="556517" y="556517"/>
                </a:lnTo>
                <a:lnTo>
                  <a:pt x="0" y="556517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7" name="Shape 5"/>
          <p:cNvSpPr/>
          <p:nvPr/>
        </p:nvSpPr>
        <p:spPr>
          <a:xfrm>
            <a:off x="1203141" y="1359276"/>
            <a:ext cx="2868202" cy="0"/>
          </a:xfrm>
          <a:custGeom>
            <a:avLst/>
            <a:gdLst/>
            <a:ahLst/>
            <a:cxnLst/>
            <a:rect l="l" t="t" r="r" b="b"/>
            <a:pathLst>
              <a:path w="2868202" h="0">
                <a:moveTo>
                  <a:pt x="0" y="0"/>
                </a:moveTo>
                <a:moveTo>
                  <a:pt x="0" y="0"/>
                </a:moveTo>
                <a:lnTo>
                  <a:pt x="2868202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4056069" y="1350132"/>
            <a:ext cx="192640" cy="192640"/>
          </a:xfrm>
          <a:custGeom>
            <a:avLst/>
            <a:gdLst/>
            <a:ahLst/>
            <a:cxnLst/>
            <a:rect l="l" t="t" r="r" b="b"/>
            <a:pathLst>
              <a:path w="192640" h="192640">
                <a:moveTo>
                  <a:pt x="0" y="0"/>
                </a:moveTo>
                <a:moveTo>
                  <a:pt x="0" y="0"/>
                </a:moveTo>
                <a:lnTo>
                  <a:pt x="192640" y="0"/>
                </a:lnTo>
                <a:lnTo>
                  <a:pt x="192640" y="192640"/>
                </a:lnTo>
                <a:lnTo>
                  <a:pt x="0" y="192640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9" name="Shape 7"/>
          <p:cNvSpPr/>
          <p:nvPr/>
        </p:nvSpPr>
        <p:spPr>
          <a:xfrm>
            <a:off x="4056069" y="2932872"/>
            <a:ext cx="192640" cy="192640"/>
          </a:xfrm>
          <a:custGeom>
            <a:avLst/>
            <a:gdLst/>
            <a:ahLst/>
            <a:cxnLst/>
            <a:rect l="l" t="t" r="r" b="b"/>
            <a:pathLst>
              <a:path w="192640" h="192640">
                <a:moveTo>
                  <a:pt x="0" y="0"/>
                </a:moveTo>
                <a:moveTo>
                  <a:pt x="0" y="0"/>
                </a:moveTo>
                <a:lnTo>
                  <a:pt x="192640" y="0"/>
                </a:lnTo>
                <a:lnTo>
                  <a:pt x="192640" y="192640"/>
                </a:lnTo>
                <a:lnTo>
                  <a:pt x="0" y="192640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0" name="Shape 8"/>
          <p:cNvSpPr/>
          <p:nvPr/>
        </p:nvSpPr>
        <p:spPr>
          <a:xfrm>
            <a:off x="4838991" y="2211190"/>
            <a:ext cx="3224944" cy="0"/>
          </a:xfrm>
          <a:custGeom>
            <a:avLst/>
            <a:gdLst/>
            <a:ahLst/>
            <a:cxnLst/>
            <a:rect l="l" t="t" r="r" b="b"/>
            <a:pathLst>
              <a:path w="3224944" h="0">
                <a:moveTo>
                  <a:pt x="0" y="0"/>
                </a:moveTo>
                <a:moveTo>
                  <a:pt x="0" y="0"/>
                </a:moveTo>
                <a:lnTo>
                  <a:pt x="322494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11" name="Shape 9"/>
          <p:cNvSpPr/>
          <p:nvPr/>
        </p:nvSpPr>
        <p:spPr>
          <a:xfrm>
            <a:off x="7940859" y="1957076"/>
            <a:ext cx="556517" cy="556517"/>
          </a:xfrm>
          <a:custGeom>
            <a:avLst/>
            <a:gdLst/>
            <a:ahLst/>
            <a:cxnLst/>
            <a:rect l="l" t="t" r="r" b="b"/>
            <a:pathLst>
              <a:path w="556517" h="556517">
                <a:moveTo>
                  <a:pt x="0" y="0"/>
                </a:moveTo>
                <a:moveTo>
                  <a:pt x="0" y="0"/>
                </a:moveTo>
                <a:lnTo>
                  <a:pt x="556517" y="0"/>
                </a:lnTo>
                <a:lnTo>
                  <a:pt x="556517" y="556517"/>
                </a:lnTo>
                <a:lnTo>
                  <a:pt x="0" y="556517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2" name="Shape 10"/>
          <p:cNvSpPr/>
          <p:nvPr/>
        </p:nvSpPr>
        <p:spPr>
          <a:xfrm>
            <a:off x="1203141" y="3113881"/>
            <a:ext cx="2886490" cy="2488"/>
          </a:xfrm>
          <a:custGeom>
            <a:avLst/>
            <a:gdLst/>
            <a:ahLst/>
            <a:cxnLst/>
            <a:rect l="l" t="t" r="r" b="b"/>
            <a:pathLst>
              <a:path w="2886490" h="2488">
                <a:moveTo>
                  <a:pt x="0" y="0"/>
                </a:moveTo>
                <a:moveTo>
                  <a:pt x="0" y="0"/>
                </a:moveTo>
                <a:lnTo>
                  <a:pt x="2886490" y="2488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13" name="Shape 11"/>
          <p:cNvSpPr/>
          <p:nvPr/>
        </p:nvSpPr>
        <p:spPr>
          <a:xfrm>
            <a:off x="646624" y="2835622"/>
            <a:ext cx="556517" cy="556517"/>
          </a:xfrm>
          <a:custGeom>
            <a:avLst/>
            <a:gdLst/>
            <a:ahLst/>
            <a:cxnLst/>
            <a:rect l="l" t="t" r="r" b="b"/>
            <a:pathLst>
              <a:path w="556517" h="556517">
                <a:moveTo>
                  <a:pt x="0" y="0"/>
                </a:moveTo>
                <a:moveTo>
                  <a:pt x="0" y="0"/>
                </a:moveTo>
                <a:lnTo>
                  <a:pt x="556517" y="0"/>
                </a:lnTo>
                <a:lnTo>
                  <a:pt x="556517" y="556517"/>
                </a:lnTo>
                <a:lnTo>
                  <a:pt x="0" y="556517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4" name="Text 12"/>
          <p:cNvSpPr/>
          <p:nvPr/>
        </p:nvSpPr>
        <p:spPr>
          <a:xfrm>
            <a:off x="646624" y="1105962"/>
            <a:ext cx="5565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E1E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7940859" y="1984508"/>
            <a:ext cx="5565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E1E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6" name="Text 14"/>
          <p:cNvSpPr/>
          <p:nvPr/>
        </p:nvSpPr>
        <p:spPr>
          <a:xfrm>
            <a:off x="646624" y="2862421"/>
            <a:ext cx="5565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E1E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17" name="Text 15"/>
          <p:cNvSpPr/>
          <p:nvPr/>
        </p:nvSpPr>
        <p:spPr>
          <a:xfrm>
            <a:off x="1203141" y="957284"/>
            <a:ext cx="28529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建筑结构的基本形式</a:t>
            </a:r>
            <a:endParaRPr lang="en-US" sz="1440" dirty="0"/>
          </a:p>
        </p:txBody>
      </p:sp>
      <p:sp>
        <p:nvSpPr>
          <p:cNvPr id="18" name="Text 16"/>
          <p:cNvSpPr/>
          <p:nvPr/>
        </p:nvSpPr>
        <p:spPr>
          <a:xfrm>
            <a:off x="1203665" y="1359620"/>
            <a:ext cx="2852928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建筑结构的基本形式包括框架、剪力墙、筒体等，这些形式决定了户型平面布局的初步框架，对空间划分和使用功能产生直接影响。</a:t>
            </a:r>
            <a:endParaRPr lang="en-US" sz="1440" dirty="0"/>
          </a:p>
        </p:txBody>
      </p:sp>
      <p:sp>
        <p:nvSpPr>
          <p:cNvPr id="19" name="Text 17"/>
          <p:cNvSpPr/>
          <p:nvPr/>
        </p:nvSpPr>
        <p:spPr>
          <a:xfrm>
            <a:off x="4838690" y="1808486"/>
            <a:ext cx="28529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结构与空间利用效率</a:t>
            </a:r>
            <a:endParaRPr lang="en-US" sz="1440" dirty="0"/>
          </a:p>
        </p:txBody>
      </p:sp>
      <p:sp>
        <p:nvSpPr>
          <p:cNvPr id="20" name="Text 18"/>
          <p:cNvSpPr/>
          <p:nvPr/>
        </p:nvSpPr>
        <p:spPr>
          <a:xfrm>
            <a:off x="4838405" y="2210926"/>
            <a:ext cx="2852928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合理的建筑结构设计可以提高空间利用效率，通过科学布局和优化设计，使得居住空间更加宽敞明亮，同时满足功能性需求。</a:t>
            </a:r>
            <a:endParaRPr lang="en-US" sz="1440" dirty="0"/>
          </a:p>
        </p:txBody>
      </p:sp>
      <p:sp>
        <p:nvSpPr>
          <p:cNvPr id="21" name="Text 19"/>
          <p:cNvSpPr/>
          <p:nvPr/>
        </p:nvSpPr>
        <p:spPr>
          <a:xfrm>
            <a:off x="1203141" y="2704702"/>
            <a:ext cx="28529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结构限制下的创意设计</a:t>
            </a:r>
            <a:endParaRPr lang="en-US" sz="1440" dirty="0"/>
          </a:p>
        </p:txBody>
      </p:sp>
      <p:sp>
        <p:nvSpPr>
          <p:cNvPr id="22" name="Text 20"/>
          <p:cNvSpPr/>
          <p:nvPr/>
        </p:nvSpPr>
        <p:spPr>
          <a:xfrm>
            <a:off x="1203141" y="3125512"/>
            <a:ext cx="2852928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在有限的建筑结构条件下，设计师需发挥创意，通过灵活运用材料和技术手段，突破传统束缚，打造既美观又实用的居住环境。</a:t>
            </a:r>
            <a:endParaRPr lang="en-US" sz="1440" dirty="0"/>
          </a:p>
        </p:txBody>
      </p:sp>
      <p:sp>
        <p:nvSpPr>
          <p:cNvPr id="23" name="Shape 21"/>
          <p:cNvSpPr/>
          <p:nvPr/>
        </p:nvSpPr>
        <p:spPr>
          <a:xfrm>
            <a:off x="4646351" y="2114870"/>
            <a:ext cx="192640" cy="192640"/>
          </a:xfrm>
          <a:custGeom>
            <a:avLst/>
            <a:gdLst/>
            <a:ahLst/>
            <a:cxnLst/>
            <a:rect l="l" t="t" r="r" b="b"/>
            <a:pathLst>
              <a:path w="192640" h="192640">
                <a:moveTo>
                  <a:pt x="0" y="0"/>
                </a:moveTo>
                <a:moveTo>
                  <a:pt x="0" y="0"/>
                </a:moveTo>
                <a:lnTo>
                  <a:pt x="192640" y="0"/>
                </a:lnTo>
                <a:lnTo>
                  <a:pt x="192640" y="192640"/>
                </a:lnTo>
                <a:lnTo>
                  <a:pt x="0" y="192640"/>
                </a:lnTo>
                <a:close/>
              </a:path>
            </a:pathLst>
          </a:custGeom>
          <a:solidFill>
            <a:srgbClr val="3F8B58"/>
          </a:solidFill>
          <a:ln/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通风采光与人体工程学标准规范</a:t>
            </a:r>
            <a:endParaRPr lang="en-US" sz="144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alphaModFix amt="50000"/>
          </a:blip>
          <a:stretch>
            <a:fillRect/>
          </a:stretch>
        </p:blipFill>
        <p:spPr>
          <a:xfrm>
            <a:off x="312725" y="982154"/>
            <a:ext cx="4261104" cy="18288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1682112" y="1165609"/>
            <a:ext cx="0" cy="567089"/>
          </a:xfrm>
          <a:custGeom>
            <a:avLst/>
            <a:gdLst/>
            <a:ahLst/>
            <a:cxnLst/>
            <a:rect l="l" t="t" r="r" b="b"/>
            <a:pathLst>
              <a:path w="0" h="567089">
                <a:moveTo>
                  <a:pt x="0" y="0"/>
                </a:moveTo>
                <a:moveTo>
                  <a:pt x="0" y="0"/>
                </a:moveTo>
                <a:lnTo>
                  <a:pt x="0" y="567089"/>
                </a:lnTo>
              </a:path>
            </a:pathLst>
          </a:custGeom>
          <a:noFill/>
          <a:ln w="3810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303581" y="1930210"/>
            <a:ext cx="2756916" cy="2231136"/>
          </a:xfrm>
          <a:custGeom>
            <a:avLst/>
            <a:gdLst/>
            <a:ahLst/>
            <a:cxnLst/>
            <a:rect l="l" t="t" r="r" b="b"/>
            <a:pathLst>
              <a:path w="2756916" h="2231136">
                <a:moveTo>
                  <a:pt x="278892" y="0"/>
                </a:moveTo>
                <a:moveTo>
                  <a:pt x="278892" y="0"/>
                </a:moveTo>
                <a:lnTo>
                  <a:pt x="2478024" y="0"/>
                </a:lnTo>
                <a:quadBezTo>
                  <a:pt x="2756916" y="0"/>
                  <a:pt x="2756916" y="278892"/>
                </a:quadBezTo>
                <a:lnTo>
                  <a:pt x="2756916" y="1952244"/>
                </a:lnTo>
                <a:quadBezTo>
                  <a:pt x="2756916" y="2231136"/>
                  <a:pt x="2478024" y="2231136"/>
                </a:quadBezTo>
                <a:lnTo>
                  <a:pt x="278892" y="2231136"/>
                </a:lnTo>
                <a:quadBezTo>
                  <a:pt x="0" y="2231136"/>
                  <a:pt x="0" y="1952244"/>
                </a:quadBezTo>
                <a:lnTo>
                  <a:pt x="0" y="278892"/>
                </a:lnTo>
                <a:quadBezTo>
                  <a:pt x="0" y="0"/>
                  <a:pt x="278892" y="0"/>
                </a:quadBez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3F8B58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165" y="1648574"/>
            <a:ext cx="1595894" cy="39502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409546" y="1576338"/>
            <a:ext cx="545132" cy="53949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87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9" name="Text 5"/>
          <p:cNvSpPr/>
          <p:nvPr/>
        </p:nvSpPr>
        <p:spPr>
          <a:xfrm>
            <a:off x="466877" y="2115834"/>
            <a:ext cx="243047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通风采光的重要性</a:t>
            </a:r>
            <a:endParaRPr lang="en-US" sz="1440" dirty="0"/>
          </a:p>
        </p:txBody>
      </p:sp>
      <p:sp>
        <p:nvSpPr>
          <p:cNvPr id="10" name="Text 6"/>
          <p:cNvSpPr/>
          <p:nvPr/>
        </p:nvSpPr>
        <p:spPr>
          <a:xfrm>
            <a:off x="466877" y="2455328"/>
            <a:ext cx="2430470" cy="144475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良好的通风采光对住宅来说至关重要，它不仅影响居住者的舒适度，还关系到室内环境的健康与安全。合理的通风设计可以有效排除室内污染，而充足的自然光则有助于提高居住者的心情和生活质量。</a:t>
            </a:r>
            <a:endParaRPr lang="en-US" sz="1440" dirty="0"/>
          </a:p>
        </p:txBody>
      </p:sp>
      <p:sp>
        <p:nvSpPr>
          <p:cNvPr id="11" name="Shape 7"/>
          <p:cNvSpPr/>
          <p:nvPr/>
        </p:nvSpPr>
        <p:spPr>
          <a:xfrm>
            <a:off x="4572000" y="1165034"/>
            <a:ext cx="0" cy="286867"/>
          </a:xfrm>
          <a:custGeom>
            <a:avLst/>
            <a:gdLst/>
            <a:ahLst/>
            <a:cxnLst/>
            <a:rect l="l" t="t" r="r" b="b"/>
            <a:pathLst>
              <a:path w="0" h="286867">
                <a:moveTo>
                  <a:pt x="0" y="0"/>
                </a:moveTo>
                <a:moveTo>
                  <a:pt x="0" y="0"/>
                </a:moveTo>
                <a:lnTo>
                  <a:pt x="0" y="286867"/>
                </a:lnTo>
              </a:path>
            </a:pathLst>
          </a:custGeom>
          <a:noFill/>
          <a:ln w="3810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12" name="Shape 8"/>
          <p:cNvSpPr/>
          <p:nvPr/>
        </p:nvSpPr>
        <p:spPr>
          <a:xfrm>
            <a:off x="3193369" y="1649412"/>
            <a:ext cx="2756916" cy="2231136"/>
          </a:xfrm>
          <a:custGeom>
            <a:avLst/>
            <a:gdLst/>
            <a:ahLst/>
            <a:cxnLst/>
            <a:rect l="l" t="t" r="r" b="b"/>
            <a:pathLst>
              <a:path w="2756916" h="2231136">
                <a:moveTo>
                  <a:pt x="278892" y="0"/>
                </a:moveTo>
                <a:moveTo>
                  <a:pt x="278892" y="0"/>
                </a:moveTo>
                <a:lnTo>
                  <a:pt x="2478024" y="0"/>
                </a:lnTo>
                <a:quadBezTo>
                  <a:pt x="2756916" y="0"/>
                  <a:pt x="2756916" y="278892"/>
                </a:quadBezTo>
                <a:lnTo>
                  <a:pt x="2756916" y="1952244"/>
                </a:lnTo>
                <a:quadBezTo>
                  <a:pt x="2756916" y="2231136"/>
                  <a:pt x="2478024" y="2231136"/>
                </a:quadBezTo>
                <a:lnTo>
                  <a:pt x="278892" y="2231136"/>
                </a:lnTo>
                <a:quadBezTo>
                  <a:pt x="0" y="2231136"/>
                  <a:pt x="0" y="1952244"/>
                </a:quadBezTo>
                <a:lnTo>
                  <a:pt x="0" y="278892"/>
                </a:lnTo>
                <a:quadBezTo>
                  <a:pt x="0" y="0"/>
                  <a:pt x="278892" y="0"/>
                </a:quadBez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93D17C"/>
            </a:solidFill>
            <a:prstDash val="solid"/>
          </a:ln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053" y="1367777"/>
            <a:ext cx="1595894" cy="39502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4299434" y="1295540"/>
            <a:ext cx="545132" cy="53949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87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5" name="Text 10"/>
          <p:cNvSpPr/>
          <p:nvPr/>
        </p:nvSpPr>
        <p:spPr>
          <a:xfrm>
            <a:off x="3356765" y="1835036"/>
            <a:ext cx="2430470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人体工程学在房型设计中的应用</a:t>
            </a:r>
            <a:endParaRPr lang="en-US" sz="1440" dirty="0"/>
          </a:p>
        </p:txBody>
      </p:sp>
      <p:sp>
        <p:nvSpPr>
          <p:cNvPr id="16" name="Text 11"/>
          <p:cNvSpPr/>
          <p:nvPr/>
        </p:nvSpPr>
        <p:spPr>
          <a:xfrm>
            <a:off x="3356765" y="2174531"/>
            <a:ext cx="2430470" cy="144475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人体工程学是研究人与环境关系的科学，它在房型设计中起着关键作用。通过考虑人的生理特性和行为习惯，设计师可以创造出更符合居住者需求的居住空间，从而提高居住的舒适性和便利性。</a:t>
            </a:r>
            <a:endParaRPr lang="en-US" sz="1440" dirty="0"/>
          </a:p>
        </p:txBody>
      </p:sp>
      <p:sp>
        <p:nvSpPr>
          <p:cNvPr id="17" name="Shape 12"/>
          <p:cNvSpPr/>
          <p:nvPr/>
        </p:nvSpPr>
        <p:spPr>
          <a:xfrm>
            <a:off x="7461888" y="1165301"/>
            <a:ext cx="0" cy="567397"/>
          </a:xfrm>
          <a:custGeom>
            <a:avLst/>
            <a:gdLst/>
            <a:ahLst/>
            <a:cxnLst/>
            <a:rect l="l" t="t" r="r" b="b"/>
            <a:pathLst>
              <a:path w="0" h="567397">
                <a:moveTo>
                  <a:pt x="0" y="0"/>
                </a:moveTo>
                <a:moveTo>
                  <a:pt x="0" y="0"/>
                </a:moveTo>
                <a:lnTo>
                  <a:pt x="0" y="567397"/>
                </a:lnTo>
              </a:path>
            </a:pathLst>
          </a:custGeom>
          <a:noFill/>
          <a:ln w="3810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18" name="Shape 13"/>
          <p:cNvSpPr/>
          <p:nvPr/>
        </p:nvSpPr>
        <p:spPr>
          <a:xfrm>
            <a:off x="6083503" y="1929754"/>
            <a:ext cx="2756916" cy="2231136"/>
          </a:xfrm>
          <a:custGeom>
            <a:avLst/>
            <a:gdLst/>
            <a:ahLst/>
            <a:cxnLst/>
            <a:rect l="l" t="t" r="r" b="b"/>
            <a:pathLst>
              <a:path w="2756916" h="2231136">
                <a:moveTo>
                  <a:pt x="278892" y="0"/>
                </a:moveTo>
                <a:moveTo>
                  <a:pt x="278892" y="0"/>
                </a:moveTo>
                <a:lnTo>
                  <a:pt x="2478024" y="0"/>
                </a:lnTo>
                <a:quadBezTo>
                  <a:pt x="2756916" y="0"/>
                  <a:pt x="2756916" y="278892"/>
                </a:quadBezTo>
                <a:lnTo>
                  <a:pt x="2756916" y="1952244"/>
                </a:lnTo>
                <a:quadBezTo>
                  <a:pt x="2756916" y="2231136"/>
                  <a:pt x="2478024" y="2231136"/>
                </a:quadBezTo>
                <a:lnTo>
                  <a:pt x="278892" y="2231136"/>
                </a:lnTo>
                <a:quadBezTo>
                  <a:pt x="0" y="2231136"/>
                  <a:pt x="0" y="1952244"/>
                </a:quadBezTo>
                <a:lnTo>
                  <a:pt x="0" y="278892"/>
                </a:lnTo>
                <a:quadBezTo>
                  <a:pt x="0" y="0"/>
                  <a:pt x="278892" y="0"/>
                </a:quadBez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3F8B58"/>
            </a:solidFill>
            <a:prstDash val="solid"/>
          </a:ln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941" y="1648574"/>
            <a:ext cx="1595894" cy="395023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189322" y="1576338"/>
            <a:ext cx="545132" cy="53949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87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21" name="Text 15"/>
          <p:cNvSpPr/>
          <p:nvPr/>
        </p:nvSpPr>
        <p:spPr>
          <a:xfrm>
            <a:off x="6246653" y="2115834"/>
            <a:ext cx="2430470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通风采光与人体工程学的结合</a:t>
            </a:r>
            <a:endParaRPr lang="en-US" sz="1440" dirty="0"/>
          </a:p>
        </p:txBody>
      </p:sp>
      <p:sp>
        <p:nvSpPr>
          <p:cNvPr id="22" name="Text 16"/>
          <p:cNvSpPr/>
          <p:nvPr/>
        </p:nvSpPr>
        <p:spPr>
          <a:xfrm>
            <a:off x="6246653" y="2455328"/>
            <a:ext cx="2430470" cy="1655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将通风采光与人体工程学相结合，可以进一步提升住宅的设计质量。例如，通过合理布局窗户和通风口，可以确保室内空气流通，同时利用自然光照亮室内，满足居住者的生活需求，创造一个健康、舒适的居住环境。</a:t>
            </a:r>
            <a:endParaRPr lang="en-US" sz="1440" dirty="0"/>
          </a:p>
        </p:txBody>
      </p:sp>
      <p:pic>
        <p:nvPicPr>
          <p:cNvPr id="23" name="Image 4" descr="preencoded.png">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4572000" y="982154"/>
            <a:ext cx="4261104" cy="1828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管线布置与空间动线优化设计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4125591" y="1645920"/>
            <a:ext cx="174439" cy="0"/>
          </a:xfrm>
          <a:custGeom>
            <a:avLst/>
            <a:gdLst/>
            <a:ahLst/>
            <a:cxnLst/>
            <a:rect l="l" t="t" r="r" b="b"/>
            <a:pathLst>
              <a:path w="174439" h="0">
                <a:moveTo>
                  <a:pt x="174439" y="0"/>
                </a:moveTo>
                <a:moveTo>
                  <a:pt x="174439" y="0"/>
                </a:moveTo>
                <a:lnTo>
                  <a:pt x="0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5" name="Shape 3"/>
          <p:cNvSpPr/>
          <p:nvPr/>
        </p:nvSpPr>
        <p:spPr>
          <a:xfrm>
            <a:off x="5024592" y="2752344"/>
            <a:ext cx="177670" cy="0"/>
          </a:xfrm>
          <a:custGeom>
            <a:avLst/>
            <a:gdLst/>
            <a:ahLst/>
            <a:cxnLst/>
            <a:rect l="l" t="t" r="r" b="b"/>
            <a:pathLst>
              <a:path w="177670" h="0">
                <a:moveTo>
                  <a:pt x="0" y="0"/>
                </a:moveTo>
                <a:moveTo>
                  <a:pt x="0" y="0"/>
                </a:moveTo>
                <a:lnTo>
                  <a:pt x="177670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6" name="Shape 4"/>
          <p:cNvSpPr/>
          <p:nvPr/>
        </p:nvSpPr>
        <p:spPr>
          <a:xfrm>
            <a:off x="4118004" y="3799332"/>
            <a:ext cx="175088" cy="0"/>
          </a:xfrm>
          <a:custGeom>
            <a:avLst/>
            <a:gdLst/>
            <a:ahLst/>
            <a:cxnLst/>
            <a:rect l="l" t="t" r="r" b="b"/>
            <a:pathLst>
              <a:path w="175088" h="0">
                <a:moveTo>
                  <a:pt x="175088" y="0"/>
                </a:moveTo>
                <a:moveTo>
                  <a:pt x="175088" y="0"/>
                </a:moveTo>
                <a:lnTo>
                  <a:pt x="0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7" name="Text 5"/>
          <p:cNvSpPr/>
          <p:nvPr/>
        </p:nvSpPr>
        <p:spPr>
          <a:xfrm>
            <a:off x="4287407" y="1280160"/>
            <a:ext cx="745435" cy="70408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736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8" name="Text 6"/>
          <p:cNvSpPr/>
          <p:nvPr/>
        </p:nvSpPr>
        <p:spPr>
          <a:xfrm>
            <a:off x="4287407" y="3429000"/>
            <a:ext cx="745435" cy="676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592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9" name="Text 7"/>
          <p:cNvSpPr/>
          <p:nvPr/>
        </p:nvSpPr>
        <p:spPr>
          <a:xfrm>
            <a:off x="4278263" y="2423160"/>
            <a:ext cx="745435" cy="676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592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0" name="Text 8"/>
          <p:cNvSpPr/>
          <p:nvPr/>
        </p:nvSpPr>
        <p:spPr>
          <a:xfrm>
            <a:off x="890230" y="1280160"/>
            <a:ext cx="310896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管线布置的基本原则</a:t>
            </a:r>
            <a:endParaRPr lang="en-US" sz="1440" dirty="0"/>
          </a:p>
        </p:txBody>
      </p:sp>
      <p:sp>
        <p:nvSpPr>
          <p:cNvPr id="11" name="Text 9"/>
          <p:cNvSpPr/>
          <p:nvPr/>
        </p:nvSpPr>
        <p:spPr>
          <a:xfrm>
            <a:off x="890230" y="1639519"/>
            <a:ext cx="3108960" cy="10241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在住宅设计中，管线布置需遵循安全、经济和美观的原则，确保水电管线合理布局，既满足使用功能，又避免交叉干扰，提升居住的舒适性。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5235854" y="2039112"/>
            <a:ext cx="310896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空间动线优化策略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5236250" y="2441448"/>
            <a:ext cx="3108960" cy="10241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空间动线的规划旨在提高居住效率与舒适度，通过科学分析家庭成员的行动路径，设计合理的流线，减少行走距离，增强室内活动的便捷性。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890230" y="2761488"/>
            <a:ext cx="310896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管线与动线协同设计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890230" y="3163824"/>
            <a:ext cx="3108960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管线布置与空间动线优化需同步考虑，通过精心规划，实现管线隐藏与空间流畅的统一，既保障了居住的实用性，又增添了室内设计的美感。</a:t>
            </a:r>
            <a:endParaRPr lang="en-US" sz="144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05111" y="1182319"/>
            <a:ext cx="914400" cy="914400"/>
          </a:xfrm>
          <a:prstGeom prst="rect">
            <a:avLst/>
          </a:prstGeom>
        </p:spPr>
      </p:pic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111" y="2304288"/>
            <a:ext cx="914400" cy="914400"/>
          </a:xfrm>
          <a:prstGeom prst="rect">
            <a:avLst/>
          </a:prstGeom>
        </p:spPr>
      </p:pic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5111" y="3310128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新型建筑材料对房型变革影响</a:t>
            </a:r>
            <a:endParaRPr lang="en-US" sz="1440" dirty="0"/>
          </a:p>
        </p:txBody>
      </p:sp>
      <p:sp>
        <p:nvSpPr>
          <p:cNvPr id="4" name="Text 2"/>
          <p:cNvSpPr/>
          <p:nvPr/>
        </p:nvSpPr>
        <p:spPr>
          <a:xfrm>
            <a:off x="2743200" y="1025863"/>
            <a:ext cx="3657600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绿色建材的崛起</a:t>
            </a:r>
            <a:endParaRPr lang="en-US" sz="1440" dirty="0"/>
          </a:p>
        </p:txBody>
      </p:sp>
      <p:sp>
        <p:nvSpPr>
          <p:cNvPr id="5" name="Text 3"/>
          <p:cNvSpPr/>
          <p:nvPr/>
        </p:nvSpPr>
        <p:spPr>
          <a:xfrm>
            <a:off x="2743200" y="1368172"/>
            <a:ext cx="3657600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随着环保意识的提升，绿色建筑材料如竹材、再生材料等因其低碳环保特性被广泛应用于房型设计中，这些材料不仅减少了对环境的影响，也促进了室内空间的健康与舒适。</a:t>
            </a:r>
            <a:endParaRPr lang="en-US" sz="1440" dirty="0"/>
          </a:p>
        </p:txBody>
      </p:sp>
      <p:sp>
        <p:nvSpPr>
          <p:cNvPr id="6" name="Text 4"/>
          <p:cNvSpPr/>
          <p:nvPr/>
        </p:nvSpPr>
        <p:spPr>
          <a:xfrm>
            <a:off x="522708" y="2567541"/>
            <a:ext cx="3657600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智能材料的创新应用</a:t>
            </a:r>
            <a:endParaRPr lang="en-US" sz="1440" dirty="0"/>
          </a:p>
        </p:txBody>
      </p:sp>
      <p:sp>
        <p:nvSpPr>
          <p:cNvPr id="7" name="Text 5"/>
          <p:cNvSpPr/>
          <p:nvPr/>
        </p:nvSpPr>
        <p:spPr>
          <a:xfrm>
            <a:off x="522708" y="2899468"/>
            <a:ext cx="3657600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新型智能材料如自清洁涂料、温度调节膜等，在房型设计中扮演着重要角色。它们通过自动调节室内温湿度或实现表面自我清洁，极大地提升了居住的便捷性和舒适度。</a:t>
            </a:r>
            <a:endParaRPr lang="en-US" sz="1440" dirty="0"/>
          </a:p>
        </p:txBody>
      </p:sp>
      <p:sp>
        <p:nvSpPr>
          <p:cNvPr id="8" name="Text 6"/>
          <p:cNvSpPr/>
          <p:nvPr/>
        </p:nvSpPr>
        <p:spPr>
          <a:xfrm>
            <a:off x="4963692" y="2567541"/>
            <a:ext cx="3657600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高性能复合材料的使用</a:t>
            </a:r>
            <a:endParaRPr lang="en-US" sz="1440" dirty="0"/>
          </a:p>
        </p:txBody>
      </p:sp>
      <p:sp>
        <p:nvSpPr>
          <p:cNvPr id="9" name="Text 7"/>
          <p:cNvSpPr/>
          <p:nvPr/>
        </p:nvSpPr>
        <p:spPr>
          <a:xfrm>
            <a:off x="4963692" y="2899468"/>
            <a:ext cx="3657600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高性能复合材料以其卓越的力学性能和轻质高强的特点，正在改变传统的建筑模式。这类材料使得房屋结构更加稳固同时降低了整体重量，为房型设计提供了更多灵活性和可能性。</a:t>
            </a:r>
            <a:endParaRPr lang="en-US" sz="144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9358" y="1132736"/>
            <a:ext cx="2214642" cy="19385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9216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308992" y="2666566"/>
            <a:ext cx="4523745" cy="676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59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国际先进住宅设计理念借鉴</a:t>
            </a:r>
            <a:endParaRPr lang="en-US" sz="144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日本精细化收纳空间设计案例</a:t>
            </a:r>
            <a:endParaRPr lang="en-US" sz="144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alphaModFix amt="50000"/>
          </a:blip>
          <a:stretch>
            <a:fillRect/>
          </a:stretch>
        </p:blipFill>
        <p:spPr>
          <a:xfrm>
            <a:off x="312725" y="982154"/>
            <a:ext cx="4261104" cy="18288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1682112" y="1165609"/>
            <a:ext cx="0" cy="567089"/>
          </a:xfrm>
          <a:custGeom>
            <a:avLst/>
            <a:gdLst/>
            <a:ahLst/>
            <a:cxnLst/>
            <a:rect l="l" t="t" r="r" b="b"/>
            <a:pathLst>
              <a:path w="0" h="567089">
                <a:moveTo>
                  <a:pt x="0" y="0"/>
                </a:moveTo>
                <a:moveTo>
                  <a:pt x="0" y="0"/>
                </a:moveTo>
                <a:lnTo>
                  <a:pt x="0" y="567089"/>
                </a:lnTo>
              </a:path>
            </a:pathLst>
          </a:custGeom>
          <a:noFill/>
          <a:ln w="3810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303581" y="1930210"/>
            <a:ext cx="2756916" cy="2231136"/>
          </a:xfrm>
          <a:custGeom>
            <a:avLst/>
            <a:gdLst/>
            <a:ahLst/>
            <a:cxnLst/>
            <a:rect l="l" t="t" r="r" b="b"/>
            <a:pathLst>
              <a:path w="2756916" h="2231136">
                <a:moveTo>
                  <a:pt x="278892" y="0"/>
                </a:moveTo>
                <a:moveTo>
                  <a:pt x="278892" y="0"/>
                </a:moveTo>
                <a:lnTo>
                  <a:pt x="2478024" y="0"/>
                </a:lnTo>
                <a:quadBezTo>
                  <a:pt x="2756916" y="0"/>
                  <a:pt x="2756916" y="278892"/>
                </a:quadBezTo>
                <a:lnTo>
                  <a:pt x="2756916" y="1952244"/>
                </a:lnTo>
                <a:quadBezTo>
                  <a:pt x="2756916" y="2231136"/>
                  <a:pt x="2478024" y="2231136"/>
                </a:quadBezTo>
                <a:lnTo>
                  <a:pt x="278892" y="2231136"/>
                </a:lnTo>
                <a:quadBezTo>
                  <a:pt x="0" y="2231136"/>
                  <a:pt x="0" y="1952244"/>
                </a:quadBezTo>
                <a:lnTo>
                  <a:pt x="0" y="278892"/>
                </a:lnTo>
                <a:quadBezTo>
                  <a:pt x="0" y="0"/>
                  <a:pt x="278892" y="0"/>
                </a:quadBez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3F8B58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165" y="1648574"/>
            <a:ext cx="1595894" cy="39502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409546" y="1576338"/>
            <a:ext cx="545132" cy="53949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87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9" name="Text 5"/>
          <p:cNvSpPr/>
          <p:nvPr/>
        </p:nvSpPr>
        <p:spPr>
          <a:xfrm>
            <a:off x="466877" y="2115834"/>
            <a:ext cx="243047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日式收纳空间设计</a:t>
            </a:r>
            <a:endParaRPr lang="en-US" sz="1440" dirty="0"/>
          </a:p>
        </p:txBody>
      </p:sp>
      <p:sp>
        <p:nvSpPr>
          <p:cNvPr id="10" name="Text 6"/>
          <p:cNvSpPr/>
          <p:nvPr/>
        </p:nvSpPr>
        <p:spPr>
          <a:xfrm>
            <a:off x="466877" y="2455328"/>
            <a:ext cx="2430470" cy="10241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日本精细化收纳空间设计注重细节，将每一寸空间利用到极致，通过巧妙的设计和布局，使生活空间更加整洁、有序。</a:t>
            </a:r>
            <a:endParaRPr lang="en-US" sz="1440" dirty="0"/>
          </a:p>
        </p:txBody>
      </p:sp>
      <p:sp>
        <p:nvSpPr>
          <p:cNvPr id="11" name="Shape 7"/>
          <p:cNvSpPr/>
          <p:nvPr/>
        </p:nvSpPr>
        <p:spPr>
          <a:xfrm>
            <a:off x="4572000" y="1165034"/>
            <a:ext cx="0" cy="286867"/>
          </a:xfrm>
          <a:custGeom>
            <a:avLst/>
            <a:gdLst/>
            <a:ahLst/>
            <a:cxnLst/>
            <a:rect l="l" t="t" r="r" b="b"/>
            <a:pathLst>
              <a:path w="0" h="286867">
                <a:moveTo>
                  <a:pt x="0" y="0"/>
                </a:moveTo>
                <a:moveTo>
                  <a:pt x="0" y="0"/>
                </a:moveTo>
                <a:lnTo>
                  <a:pt x="0" y="286867"/>
                </a:lnTo>
              </a:path>
            </a:pathLst>
          </a:custGeom>
          <a:noFill/>
          <a:ln w="3810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12" name="Shape 8"/>
          <p:cNvSpPr/>
          <p:nvPr/>
        </p:nvSpPr>
        <p:spPr>
          <a:xfrm>
            <a:off x="3193369" y="1649412"/>
            <a:ext cx="2756916" cy="2231136"/>
          </a:xfrm>
          <a:custGeom>
            <a:avLst/>
            <a:gdLst/>
            <a:ahLst/>
            <a:cxnLst/>
            <a:rect l="l" t="t" r="r" b="b"/>
            <a:pathLst>
              <a:path w="2756916" h="2231136">
                <a:moveTo>
                  <a:pt x="278892" y="0"/>
                </a:moveTo>
                <a:moveTo>
                  <a:pt x="278892" y="0"/>
                </a:moveTo>
                <a:lnTo>
                  <a:pt x="2478024" y="0"/>
                </a:lnTo>
                <a:quadBezTo>
                  <a:pt x="2756916" y="0"/>
                  <a:pt x="2756916" y="278892"/>
                </a:quadBezTo>
                <a:lnTo>
                  <a:pt x="2756916" y="1952244"/>
                </a:lnTo>
                <a:quadBezTo>
                  <a:pt x="2756916" y="2231136"/>
                  <a:pt x="2478024" y="2231136"/>
                </a:quadBezTo>
                <a:lnTo>
                  <a:pt x="278892" y="2231136"/>
                </a:lnTo>
                <a:quadBezTo>
                  <a:pt x="0" y="2231136"/>
                  <a:pt x="0" y="1952244"/>
                </a:quadBezTo>
                <a:lnTo>
                  <a:pt x="0" y="278892"/>
                </a:lnTo>
                <a:quadBezTo>
                  <a:pt x="0" y="0"/>
                  <a:pt x="278892" y="0"/>
                </a:quadBez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93D17C"/>
            </a:solidFill>
            <a:prstDash val="solid"/>
          </a:ln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053" y="1367777"/>
            <a:ext cx="1595894" cy="39502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4299434" y="1295540"/>
            <a:ext cx="545132" cy="53949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87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5" name="Text 10"/>
          <p:cNvSpPr/>
          <p:nvPr/>
        </p:nvSpPr>
        <p:spPr>
          <a:xfrm>
            <a:off x="3356765" y="1835036"/>
            <a:ext cx="243047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多功能家具应用</a:t>
            </a:r>
            <a:endParaRPr lang="en-US" sz="1440" dirty="0"/>
          </a:p>
        </p:txBody>
      </p:sp>
      <p:sp>
        <p:nvSpPr>
          <p:cNvPr id="16" name="Text 11"/>
          <p:cNvSpPr/>
          <p:nvPr/>
        </p:nvSpPr>
        <p:spPr>
          <a:xfrm>
            <a:off x="3356765" y="2174531"/>
            <a:ext cx="2430470" cy="10241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日本精细化收纳空间设计强调多功能家具的应用，如可折叠桌椅、隐藏式储物柜等，既节省空间又满足多种需求。</a:t>
            </a:r>
            <a:endParaRPr lang="en-US" sz="1440" dirty="0"/>
          </a:p>
        </p:txBody>
      </p:sp>
      <p:sp>
        <p:nvSpPr>
          <p:cNvPr id="17" name="Shape 12"/>
          <p:cNvSpPr/>
          <p:nvPr/>
        </p:nvSpPr>
        <p:spPr>
          <a:xfrm>
            <a:off x="7461888" y="1165301"/>
            <a:ext cx="0" cy="567397"/>
          </a:xfrm>
          <a:custGeom>
            <a:avLst/>
            <a:gdLst/>
            <a:ahLst/>
            <a:cxnLst/>
            <a:rect l="l" t="t" r="r" b="b"/>
            <a:pathLst>
              <a:path w="0" h="567397">
                <a:moveTo>
                  <a:pt x="0" y="0"/>
                </a:moveTo>
                <a:moveTo>
                  <a:pt x="0" y="0"/>
                </a:moveTo>
                <a:lnTo>
                  <a:pt x="0" y="567397"/>
                </a:lnTo>
              </a:path>
            </a:pathLst>
          </a:custGeom>
          <a:noFill/>
          <a:ln w="3810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18" name="Shape 13"/>
          <p:cNvSpPr/>
          <p:nvPr/>
        </p:nvSpPr>
        <p:spPr>
          <a:xfrm>
            <a:off x="6083503" y="1929754"/>
            <a:ext cx="2756916" cy="2231136"/>
          </a:xfrm>
          <a:custGeom>
            <a:avLst/>
            <a:gdLst/>
            <a:ahLst/>
            <a:cxnLst/>
            <a:rect l="l" t="t" r="r" b="b"/>
            <a:pathLst>
              <a:path w="2756916" h="2231136">
                <a:moveTo>
                  <a:pt x="278892" y="0"/>
                </a:moveTo>
                <a:moveTo>
                  <a:pt x="278892" y="0"/>
                </a:moveTo>
                <a:lnTo>
                  <a:pt x="2478024" y="0"/>
                </a:lnTo>
                <a:quadBezTo>
                  <a:pt x="2756916" y="0"/>
                  <a:pt x="2756916" y="278892"/>
                </a:quadBezTo>
                <a:lnTo>
                  <a:pt x="2756916" y="1952244"/>
                </a:lnTo>
                <a:quadBezTo>
                  <a:pt x="2756916" y="2231136"/>
                  <a:pt x="2478024" y="2231136"/>
                </a:quadBezTo>
                <a:lnTo>
                  <a:pt x="278892" y="2231136"/>
                </a:lnTo>
                <a:quadBezTo>
                  <a:pt x="0" y="2231136"/>
                  <a:pt x="0" y="1952244"/>
                </a:quadBezTo>
                <a:lnTo>
                  <a:pt x="0" y="278892"/>
                </a:lnTo>
                <a:quadBezTo>
                  <a:pt x="0" y="0"/>
                  <a:pt x="278892" y="0"/>
                </a:quadBez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3F8B58"/>
            </a:solidFill>
            <a:prstDash val="solid"/>
          </a:ln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941" y="1648574"/>
            <a:ext cx="1595894" cy="395023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189322" y="1576338"/>
            <a:ext cx="545132" cy="53949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87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21" name="Text 15"/>
          <p:cNvSpPr/>
          <p:nvPr/>
        </p:nvSpPr>
        <p:spPr>
          <a:xfrm>
            <a:off x="6246653" y="2115834"/>
            <a:ext cx="243047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人性化设计理念</a:t>
            </a:r>
            <a:endParaRPr lang="en-US" sz="1440" dirty="0"/>
          </a:p>
        </p:txBody>
      </p:sp>
      <p:sp>
        <p:nvSpPr>
          <p:cNvPr id="22" name="Text 16"/>
          <p:cNvSpPr/>
          <p:nvPr/>
        </p:nvSpPr>
        <p:spPr>
          <a:xfrm>
            <a:off x="6246653" y="2455328"/>
            <a:ext cx="2430470" cy="10241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日本精细化收纳空间设计以人为本，充分考虑居住者的使用习惯和舒适度，让居住环境更加温馨、舒适。</a:t>
            </a:r>
            <a:endParaRPr lang="en-US" sz="1440" dirty="0"/>
          </a:p>
        </p:txBody>
      </p:sp>
      <p:pic>
        <p:nvPicPr>
          <p:cNvPr id="23" name="Image 4" descr="preencoded.png">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4572000" y="982154"/>
            <a:ext cx="4261104" cy="1828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82405" y="2065172"/>
            <a:ext cx="2743200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中国房型历史发展演进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1223664" y="1996592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098639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4" name="Text 2"/>
          <p:cNvSpPr/>
          <p:nvPr/>
        </p:nvSpPr>
        <p:spPr>
          <a:xfrm>
            <a:off x="5177136" y="2065172"/>
            <a:ext cx="2743200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现有房型特点与分类体系</a:t>
            </a:r>
            <a:endParaRPr lang="en-US" sz="1440" dirty="0"/>
          </a:p>
        </p:txBody>
      </p:sp>
      <p:sp>
        <p:nvSpPr>
          <p:cNvPr id="5" name="Text 3"/>
          <p:cNvSpPr/>
          <p:nvPr/>
        </p:nvSpPr>
        <p:spPr>
          <a:xfrm>
            <a:off x="4618001" y="1996592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098639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6" name="Text 4"/>
          <p:cNvSpPr/>
          <p:nvPr/>
        </p:nvSpPr>
        <p:spPr>
          <a:xfrm>
            <a:off x="1782883" y="2692451"/>
            <a:ext cx="2743200" cy="78638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房型设计科学性与工程学原理</a:t>
            </a:r>
            <a:endParaRPr lang="en-US" sz="1440" dirty="0"/>
          </a:p>
        </p:txBody>
      </p:sp>
      <p:sp>
        <p:nvSpPr>
          <p:cNvPr id="7" name="Text 5"/>
          <p:cNvSpPr/>
          <p:nvPr/>
        </p:nvSpPr>
        <p:spPr>
          <a:xfrm>
            <a:off x="1223749" y="2623871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098639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8" name="Text 6"/>
          <p:cNvSpPr/>
          <p:nvPr/>
        </p:nvSpPr>
        <p:spPr>
          <a:xfrm>
            <a:off x="5176221" y="2692451"/>
            <a:ext cx="2743200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国际先进住宅设计理念借鉴</a:t>
            </a:r>
            <a:endParaRPr lang="en-US" sz="1440" dirty="0"/>
          </a:p>
        </p:txBody>
      </p:sp>
      <p:sp>
        <p:nvSpPr>
          <p:cNvPr id="9" name="Text 7"/>
          <p:cNvSpPr/>
          <p:nvPr/>
        </p:nvSpPr>
        <p:spPr>
          <a:xfrm>
            <a:off x="4617087" y="2623871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098639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04</a:t>
            </a:r>
            <a:endParaRPr lang="en-US" sz="1440" dirty="0"/>
          </a:p>
        </p:txBody>
      </p:sp>
      <p:sp>
        <p:nvSpPr>
          <p:cNvPr id="10" name="Text 8"/>
          <p:cNvSpPr/>
          <p:nvPr/>
        </p:nvSpPr>
        <p:spPr>
          <a:xfrm>
            <a:off x="1782489" y="3319729"/>
            <a:ext cx="2743200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智能家居技术驱动房型变革</a:t>
            </a:r>
            <a:endParaRPr lang="en-US" sz="1440" dirty="0"/>
          </a:p>
        </p:txBody>
      </p:sp>
      <p:sp>
        <p:nvSpPr>
          <p:cNvPr id="11" name="Text 9"/>
          <p:cNvSpPr/>
          <p:nvPr/>
        </p:nvSpPr>
        <p:spPr>
          <a:xfrm>
            <a:off x="1223749" y="3251149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098639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05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5177136" y="3319729"/>
            <a:ext cx="2743200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AI与未来房型演进可能性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4618001" y="3251149"/>
            <a:ext cx="713232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304" b="1" dirty="0">
                <a:solidFill>
                  <a:srgbClr val="098639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06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298661" y="418164"/>
            <a:ext cx="2563239" cy="10881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619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目录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4908721" y="482736"/>
            <a:ext cx="3597794" cy="111556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4896" b="1" spc="144" kern="0" dirty="0">
                <a:solidFill>
                  <a:srgbClr val="FFFFFF">
                    <a:alpha val="20000"/>
                  </a:srgb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CONTENT</a:t>
            </a:r>
            <a:endParaRPr lang="en-US" sz="144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北欧极简主义功能分区哲学</a:t>
            </a:r>
            <a:endParaRPr lang="en-US" sz="144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alphaModFix amt="60000"/>
          </a:blip>
          <a:stretch>
            <a:fillRect/>
          </a:stretch>
        </p:blipFill>
        <p:spPr>
          <a:xfrm>
            <a:off x="0" y="886688"/>
            <a:ext cx="4523239" cy="4053616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903148"/>
            <a:ext cx="4523239" cy="4398546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9529"/>
            <a:ext cx="4523239" cy="452323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122902" y="1093989"/>
            <a:ext cx="438912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6CB88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北欧极简的哲学起源</a:t>
            </a:r>
            <a:endParaRPr lang="en-US" sz="1440" dirty="0"/>
          </a:p>
        </p:txBody>
      </p:sp>
      <p:sp>
        <p:nvSpPr>
          <p:cNvPr id="8" name="Text 3"/>
          <p:cNvSpPr/>
          <p:nvPr/>
        </p:nvSpPr>
        <p:spPr>
          <a:xfrm>
            <a:off x="4122902" y="1395741"/>
            <a:ext cx="4476025" cy="8138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北欧极简主义起源于对自然和简约生活的崇尚，通过去除多余装饰，强调功能与美学的和谐统一，体现了北欧人对生活本质的追求和深刻的设计哲学。</a:t>
            </a:r>
            <a:endParaRPr lang="en-US" sz="1440" dirty="0"/>
          </a:p>
        </p:txBody>
      </p:sp>
      <p:sp>
        <p:nvSpPr>
          <p:cNvPr id="9" name="Text 4"/>
          <p:cNvSpPr/>
          <p:nvPr/>
        </p:nvSpPr>
        <p:spPr>
          <a:xfrm>
            <a:off x="4122902" y="2258934"/>
            <a:ext cx="438912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6CB88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功能分区的核心原则</a:t>
            </a:r>
            <a:endParaRPr lang="en-US" sz="1440" dirty="0"/>
          </a:p>
        </p:txBody>
      </p:sp>
      <p:sp>
        <p:nvSpPr>
          <p:cNvPr id="10" name="Text 5"/>
          <p:cNvSpPr/>
          <p:nvPr/>
        </p:nvSpPr>
        <p:spPr>
          <a:xfrm>
            <a:off x="4122902" y="2555200"/>
            <a:ext cx="4476025" cy="8138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北欧极简主义在住宅设计中注重实用与美观的结合，通过明确的功能分区，使每个空间都高效服务于居住者的需求，同时保持视觉的开阔和舒适性。</a:t>
            </a:r>
            <a:endParaRPr lang="en-US" sz="1440" dirty="0"/>
          </a:p>
        </p:txBody>
      </p:sp>
      <p:sp>
        <p:nvSpPr>
          <p:cNvPr id="11" name="Text 6"/>
          <p:cNvSpPr/>
          <p:nvPr/>
        </p:nvSpPr>
        <p:spPr>
          <a:xfrm>
            <a:off x="4122115" y="3522635"/>
            <a:ext cx="438912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6CB88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空间利用的创新理念</a:t>
            </a:r>
            <a:endParaRPr lang="en-US" sz="1440" dirty="0"/>
          </a:p>
        </p:txBody>
      </p:sp>
      <p:sp>
        <p:nvSpPr>
          <p:cNvPr id="12" name="Text 7"/>
          <p:cNvSpPr/>
          <p:nvPr/>
        </p:nvSpPr>
        <p:spPr>
          <a:xfrm>
            <a:off x="4122902" y="3824695"/>
            <a:ext cx="4476025" cy="8138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在北欧极简主义的设计理念下，空间被赋予灵活性和可变性，利用多功能家具和智能存储解决方案，最大化地提升居住空间的使用效率和居住体验。</a:t>
            </a:r>
            <a:endParaRPr lang="en-US" sz="1440" dirty="0"/>
          </a:p>
        </p:txBody>
      </p:sp>
      <p:sp>
        <p:nvSpPr>
          <p:cNvPr id="13" name="Shape 8"/>
          <p:cNvSpPr/>
          <p:nvPr/>
        </p:nvSpPr>
        <p:spPr>
          <a:xfrm>
            <a:off x="2673371" y="1805964"/>
            <a:ext cx="499914" cy="0"/>
          </a:xfrm>
          <a:custGeom>
            <a:avLst/>
            <a:gdLst/>
            <a:ahLst/>
            <a:cxnLst/>
            <a:rect l="l" t="t" r="r" b="b"/>
            <a:pathLst>
              <a:path w="499914" h="0">
                <a:moveTo>
                  <a:pt x="0" y="0"/>
                </a:moveTo>
                <a:moveTo>
                  <a:pt x="0" y="0"/>
                </a:moveTo>
                <a:lnTo>
                  <a:pt x="49991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14" name="Shape 9"/>
          <p:cNvSpPr/>
          <p:nvPr/>
        </p:nvSpPr>
        <p:spPr>
          <a:xfrm>
            <a:off x="3162037" y="2856649"/>
            <a:ext cx="350493" cy="0"/>
          </a:xfrm>
          <a:custGeom>
            <a:avLst/>
            <a:gdLst/>
            <a:ahLst/>
            <a:cxnLst/>
            <a:rect l="l" t="t" r="r" b="b"/>
            <a:pathLst>
              <a:path w="350493" h="0">
                <a:moveTo>
                  <a:pt x="0" y="0"/>
                </a:moveTo>
                <a:moveTo>
                  <a:pt x="0" y="0"/>
                </a:moveTo>
                <a:lnTo>
                  <a:pt x="350493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15" name="Shape 10"/>
          <p:cNvSpPr/>
          <p:nvPr/>
        </p:nvSpPr>
        <p:spPr>
          <a:xfrm>
            <a:off x="2804600" y="4003258"/>
            <a:ext cx="1103131" cy="0"/>
          </a:xfrm>
          <a:custGeom>
            <a:avLst/>
            <a:gdLst/>
            <a:ahLst/>
            <a:cxnLst/>
            <a:rect l="l" t="t" r="r" b="b"/>
            <a:pathLst>
              <a:path w="1103131" h="0">
                <a:moveTo>
                  <a:pt x="0" y="0"/>
                </a:moveTo>
                <a:moveTo>
                  <a:pt x="0" y="0"/>
                </a:moveTo>
                <a:lnTo>
                  <a:pt x="1103131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16" name="Text 11"/>
          <p:cNvSpPr/>
          <p:nvPr/>
        </p:nvSpPr>
        <p:spPr>
          <a:xfrm>
            <a:off x="1838595" y="1558724"/>
            <a:ext cx="794446" cy="5943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17" name="Text 12"/>
          <p:cNvSpPr/>
          <p:nvPr/>
        </p:nvSpPr>
        <p:spPr>
          <a:xfrm>
            <a:off x="1605529" y="2616316"/>
            <a:ext cx="1312181" cy="5943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8" name="Text 13"/>
          <p:cNvSpPr/>
          <p:nvPr/>
        </p:nvSpPr>
        <p:spPr>
          <a:xfrm>
            <a:off x="1426313" y="3754199"/>
            <a:ext cx="1670613" cy="5943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新加坡组屋标准化与可变性平衡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5510252" y="2264253"/>
            <a:ext cx="2689524" cy="445315"/>
          </a:xfrm>
          <a:custGeom>
            <a:avLst/>
            <a:gdLst/>
            <a:ahLst/>
            <a:cxnLst/>
            <a:rect l="l" t="t" r="r" b="b"/>
            <a:pathLst>
              <a:path w="2689524" h="445315">
                <a:moveTo>
                  <a:pt x="0" y="0"/>
                </a:moveTo>
                <a:moveTo>
                  <a:pt x="0" y="0"/>
                </a:moveTo>
                <a:lnTo>
                  <a:pt x="2689524" y="0"/>
                </a:lnTo>
                <a:lnTo>
                  <a:pt x="2689524" y="445315"/>
                </a:lnTo>
                <a:lnTo>
                  <a:pt x="0" y="445315"/>
                </a:lnTo>
                <a:close/>
              </a:path>
            </a:pathLst>
          </a:custGeom>
          <a:solidFill>
            <a:srgbClr val="93D17C"/>
          </a:solidFill>
          <a:ln/>
        </p:spPr>
      </p:sp>
      <p:sp>
        <p:nvSpPr>
          <p:cNvPr id="5" name="Shape 3"/>
          <p:cNvSpPr/>
          <p:nvPr/>
        </p:nvSpPr>
        <p:spPr>
          <a:xfrm rot="-8100000">
            <a:off x="7748355" y="2055442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731520" h="731520">
                <a:moveTo>
                  <a:pt x="0" y="0"/>
                </a:moveTo>
                <a:moveTo>
                  <a:pt x="0" y="0"/>
                </a:moveTo>
                <a:lnTo>
                  <a:pt x="0" y="731520"/>
                </a:lnTo>
                <a:lnTo>
                  <a:pt x="731520" y="731520"/>
                </a:lnTo>
                <a:close/>
              </a:path>
            </a:pathLst>
          </a:custGeom>
          <a:solidFill>
            <a:srgbClr val="93D17C"/>
          </a:solidFill>
          <a:ln/>
        </p:spPr>
      </p:sp>
      <p:sp>
        <p:nvSpPr>
          <p:cNvPr id="6" name="Shape 4"/>
          <p:cNvSpPr/>
          <p:nvPr/>
        </p:nvSpPr>
        <p:spPr>
          <a:xfrm>
            <a:off x="512622" y="1319563"/>
            <a:ext cx="7687154" cy="576734"/>
          </a:xfrm>
          <a:custGeom>
            <a:avLst/>
            <a:gdLst/>
            <a:ahLst/>
            <a:cxnLst/>
            <a:rect l="l" t="t" r="r" b="b"/>
            <a:pathLst>
              <a:path w="7687154" h="576734">
                <a:moveTo>
                  <a:pt x="0" y="0"/>
                </a:moveTo>
                <a:moveTo>
                  <a:pt x="0" y="0"/>
                </a:moveTo>
                <a:lnTo>
                  <a:pt x="7687154" y="0"/>
                </a:lnTo>
                <a:lnTo>
                  <a:pt x="7687154" y="576734"/>
                </a:lnTo>
                <a:lnTo>
                  <a:pt x="0" y="576734"/>
                </a:lnTo>
                <a:close/>
              </a:path>
            </a:pathLst>
          </a:custGeom>
          <a:solidFill>
            <a:srgbClr val="93D17C"/>
          </a:solidFill>
          <a:ln/>
        </p:spPr>
      </p:sp>
      <p:sp>
        <p:nvSpPr>
          <p:cNvPr id="7" name="Shape 5"/>
          <p:cNvSpPr/>
          <p:nvPr/>
        </p:nvSpPr>
        <p:spPr>
          <a:xfrm rot="-8100000">
            <a:off x="7739211" y="1242170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731520" h="731520">
                <a:moveTo>
                  <a:pt x="0" y="0"/>
                </a:moveTo>
                <a:moveTo>
                  <a:pt x="0" y="0"/>
                </a:moveTo>
                <a:lnTo>
                  <a:pt x="0" y="731520"/>
                </a:lnTo>
                <a:lnTo>
                  <a:pt x="731520" y="731520"/>
                </a:lnTo>
                <a:close/>
              </a:path>
            </a:pathLst>
          </a:custGeom>
          <a:solidFill>
            <a:srgbClr val="93D17C"/>
          </a:solidFill>
          <a:ln/>
        </p:spPr>
      </p:sp>
      <p:sp>
        <p:nvSpPr>
          <p:cNvPr id="8" name="Shape 6"/>
          <p:cNvSpPr/>
          <p:nvPr/>
        </p:nvSpPr>
        <p:spPr>
          <a:xfrm rot="-8100000">
            <a:off x="7730067" y="1610126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731520" h="731520">
                <a:moveTo>
                  <a:pt x="0" y="0"/>
                </a:moveTo>
                <a:moveTo>
                  <a:pt x="0" y="0"/>
                </a:moveTo>
                <a:lnTo>
                  <a:pt x="0" y="731520"/>
                </a:lnTo>
                <a:lnTo>
                  <a:pt x="731520" y="731520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9" name="Shape 7"/>
          <p:cNvSpPr/>
          <p:nvPr/>
        </p:nvSpPr>
        <p:spPr>
          <a:xfrm>
            <a:off x="521766" y="1903939"/>
            <a:ext cx="2511105" cy="1682799"/>
          </a:xfrm>
          <a:custGeom>
            <a:avLst/>
            <a:gdLst/>
            <a:ahLst/>
            <a:cxnLst/>
            <a:rect l="l" t="t" r="r" b="b"/>
            <a:pathLst>
              <a:path w="2511105" h="1682799">
                <a:moveTo>
                  <a:pt x="0" y="0"/>
                </a:moveTo>
                <a:moveTo>
                  <a:pt x="0" y="0"/>
                </a:moveTo>
                <a:lnTo>
                  <a:pt x="2511105" y="0"/>
                </a:lnTo>
                <a:lnTo>
                  <a:pt x="2511105" y="1682799"/>
                </a:lnTo>
                <a:lnTo>
                  <a:pt x="0" y="1682799"/>
                </a:ln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93D17C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3030749" y="2264253"/>
            <a:ext cx="2488647" cy="1682799"/>
          </a:xfrm>
          <a:custGeom>
            <a:avLst/>
            <a:gdLst/>
            <a:ahLst/>
            <a:cxnLst/>
            <a:rect l="l" t="t" r="r" b="b"/>
            <a:pathLst>
              <a:path w="2488647" h="1682799">
                <a:moveTo>
                  <a:pt x="0" y="0"/>
                </a:moveTo>
                <a:moveTo>
                  <a:pt x="0" y="0"/>
                </a:moveTo>
                <a:lnTo>
                  <a:pt x="2488647" y="0"/>
                </a:lnTo>
                <a:lnTo>
                  <a:pt x="2488647" y="1682799"/>
                </a:lnTo>
                <a:lnTo>
                  <a:pt x="0" y="1682799"/>
                </a:ln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3F8B58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519396" y="2709569"/>
            <a:ext cx="2591353" cy="1682799"/>
          </a:xfrm>
          <a:custGeom>
            <a:avLst/>
            <a:gdLst/>
            <a:ahLst/>
            <a:cxnLst/>
            <a:rect l="l" t="t" r="r" b="b"/>
            <a:pathLst>
              <a:path w="2591353" h="1682799">
                <a:moveTo>
                  <a:pt x="0" y="0"/>
                </a:moveTo>
                <a:moveTo>
                  <a:pt x="0" y="0"/>
                </a:moveTo>
                <a:lnTo>
                  <a:pt x="2591353" y="0"/>
                </a:lnTo>
                <a:lnTo>
                  <a:pt x="2591353" y="1682799"/>
                </a:lnTo>
                <a:lnTo>
                  <a:pt x="0" y="1682799"/>
                </a:ln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93D17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02401" y="1406762"/>
            <a:ext cx="243047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组屋设计的标准化原则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512622" y="1864695"/>
            <a:ext cx="2501961" cy="14630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新加坡组屋的设计理念以高效利用空间和资源为核心，通过标准化设计，实现了住宅建设的高效率与经济性，确保了住房的广泛可及性和基本居住需求。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3017435" y="2264253"/>
            <a:ext cx="2501961" cy="14630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在新加坡组屋的设计中，不仅注重空间的合理分配，还充分考虑到未来居住者可能的需求变化，通过可变空间设计，为居民提供了灵活调整和改造的可能性。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5510252" y="2307233"/>
            <a:ext cx="243047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平衡美学与功能性</a:t>
            </a:r>
            <a:endParaRPr lang="en-US" sz="1440" dirty="0"/>
          </a:p>
        </p:txBody>
      </p:sp>
      <p:sp>
        <p:nvSpPr>
          <p:cNvPr id="16" name="Text 14"/>
          <p:cNvSpPr/>
          <p:nvPr/>
        </p:nvSpPr>
        <p:spPr>
          <a:xfrm>
            <a:off x="5519396" y="2709569"/>
            <a:ext cx="2501961" cy="14630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新加坡组屋在追求实用性的同时，也不断探索美学与功能的平衡点，通过精心设计，使得每一处空间都既美观又实用，提升了居住者的生活质量。</a:t>
            </a:r>
            <a:endParaRPr lang="en-US" sz="1440" dirty="0"/>
          </a:p>
        </p:txBody>
      </p:sp>
      <p:sp>
        <p:nvSpPr>
          <p:cNvPr id="17" name="Shape 15"/>
          <p:cNvSpPr/>
          <p:nvPr/>
        </p:nvSpPr>
        <p:spPr>
          <a:xfrm>
            <a:off x="3023727" y="1687519"/>
            <a:ext cx="5176049" cy="576734"/>
          </a:xfrm>
          <a:custGeom>
            <a:avLst/>
            <a:gdLst/>
            <a:ahLst/>
            <a:cxnLst/>
            <a:rect l="l" t="t" r="r" b="b"/>
            <a:pathLst>
              <a:path w="5176049" h="576734">
                <a:moveTo>
                  <a:pt x="0" y="0"/>
                </a:moveTo>
                <a:moveTo>
                  <a:pt x="0" y="0"/>
                </a:moveTo>
                <a:lnTo>
                  <a:pt x="5176049" y="0"/>
                </a:lnTo>
                <a:lnTo>
                  <a:pt x="5176049" y="576734"/>
                </a:lnTo>
                <a:lnTo>
                  <a:pt x="0" y="576734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8" name="Text 16"/>
          <p:cNvSpPr/>
          <p:nvPr/>
        </p:nvSpPr>
        <p:spPr>
          <a:xfrm>
            <a:off x="3014583" y="1774718"/>
            <a:ext cx="243047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灵活空间的可变性设计</a:t>
            </a:r>
            <a:endParaRPr lang="en-US" sz="144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美国智能住宅模块化建造体系</a:t>
            </a:r>
            <a:endParaRPr lang="en-US" sz="1440" dirty="0"/>
          </a:p>
        </p:txBody>
      </p:sp>
      <p:sp>
        <p:nvSpPr>
          <p:cNvPr id="4" name="Text 2"/>
          <p:cNvSpPr/>
          <p:nvPr/>
        </p:nvSpPr>
        <p:spPr>
          <a:xfrm>
            <a:off x="886148" y="1536231"/>
            <a:ext cx="2212848" cy="38404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模块化设计原理</a:t>
            </a:r>
            <a:endParaRPr lang="en-US" sz="1440" dirty="0"/>
          </a:p>
        </p:txBody>
      </p:sp>
      <p:sp>
        <p:nvSpPr>
          <p:cNvPr id="5" name="Text 3"/>
          <p:cNvSpPr/>
          <p:nvPr/>
        </p:nvSpPr>
        <p:spPr>
          <a:xfrm>
            <a:off x="886148" y="1920279"/>
            <a:ext cx="2212848" cy="18288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美国智能住宅采用的模块化建造体系，以标准化模块为基础单元，通过灵活组合适应不同家庭的需求，既保证了生产效率，又满足了个性化定制的可能性。</a:t>
            </a:r>
            <a:endParaRPr lang="en-US" sz="1440" dirty="0"/>
          </a:p>
        </p:txBody>
      </p:sp>
      <p:sp>
        <p:nvSpPr>
          <p:cNvPr id="6" name="Shape 4"/>
          <p:cNvSpPr/>
          <p:nvPr/>
        </p:nvSpPr>
        <p:spPr>
          <a:xfrm>
            <a:off x="886489" y="1045921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7" name="Text 5"/>
          <p:cNvSpPr/>
          <p:nvPr/>
        </p:nvSpPr>
        <p:spPr>
          <a:xfrm>
            <a:off x="813116" y="1076047"/>
            <a:ext cx="554470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8" name="Text 6"/>
          <p:cNvSpPr/>
          <p:nvPr/>
        </p:nvSpPr>
        <p:spPr>
          <a:xfrm>
            <a:off x="3502092" y="1527087"/>
            <a:ext cx="2212848" cy="38404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智能家居集成方案</a:t>
            </a:r>
            <a:endParaRPr lang="en-US" sz="1440" dirty="0"/>
          </a:p>
        </p:txBody>
      </p:sp>
      <p:sp>
        <p:nvSpPr>
          <p:cNvPr id="9" name="Text 7"/>
          <p:cNvSpPr/>
          <p:nvPr/>
        </p:nvSpPr>
        <p:spPr>
          <a:xfrm>
            <a:off x="3502092" y="1920279"/>
            <a:ext cx="2212848" cy="18288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在智能化住宅中，各种家居设备被预先集成到建筑模块之中，从照明、安防到娱乐系统，都可以通过中央控制系统实现一键管理，大大提升了居住的便利性和舒适度。</a:t>
            </a:r>
            <a:endParaRPr lang="en-US" sz="1440" dirty="0"/>
          </a:p>
        </p:txBody>
      </p:sp>
      <p:sp>
        <p:nvSpPr>
          <p:cNvPr id="10" name="Shape 8"/>
          <p:cNvSpPr/>
          <p:nvPr/>
        </p:nvSpPr>
        <p:spPr>
          <a:xfrm>
            <a:off x="3502092" y="1045921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1" name="Text 9"/>
          <p:cNvSpPr/>
          <p:nvPr/>
        </p:nvSpPr>
        <p:spPr>
          <a:xfrm>
            <a:off x="3447228" y="1076047"/>
            <a:ext cx="517553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6118036" y="1527087"/>
            <a:ext cx="2212848" cy="38404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环保节能技术应用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6118036" y="1920279"/>
            <a:ext cx="2212848" cy="18288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美国的智能住宅模块化建造体系注重环保和节能，使用高效的隔热材料、太阳能板等绿色技术，旨在减少能源消耗并降低对环境的影响，体现了可持续发展的理念。</a:t>
            </a:r>
            <a:endParaRPr lang="en-US" sz="1440" dirty="0"/>
          </a:p>
        </p:txBody>
      </p:sp>
      <p:sp>
        <p:nvSpPr>
          <p:cNvPr id="14" name="Shape 12"/>
          <p:cNvSpPr/>
          <p:nvPr/>
        </p:nvSpPr>
        <p:spPr>
          <a:xfrm>
            <a:off x="6118036" y="1045921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5" name="Text 13"/>
          <p:cNvSpPr/>
          <p:nvPr/>
        </p:nvSpPr>
        <p:spPr>
          <a:xfrm>
            <a:off x="6090604" y="1076047"/>
            <a:ext cx="479885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9358" y="1132736"/>
            <a:ext cx="2214642" cy="19385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9216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05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308992" y="2666566"/>
            <a:ext cx="4523745" cy="676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59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智能家居技术驱动房型变革</a:t>
            </a:r>
            <a:endParaRPr lang="en-US" sz="144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物联网设备对空间功能重构</a:t>
            </a:r>
            <a:endParaRPr lang="en-US" sz="1440" dirty="0"/>
          </a:p>
        </p:txBody>
      </p:sp>
      <p:pic>
        <p:nvPicPr>
          <p:cNvPr id="4" name="Image 0" descr="https://sgw-dx.xf-yun.com/api/v1/sparkdesk/_174228011292431e31a35a540453fb8a23010aef94de7.jpg?authorization=c2ltcGxlLWp3dCBhaz1zcGFya2Rlc2s4MDAwMDAwMDAwMDE7ZXhwPTMzMTkwODAxMTI7YWxnbz1obWFjLXNoYTI1NjtzaWc9bmo1bEU3UWFWMkkzWkJZdDBKbURtWUFYSkcvU3NpUFNhOXpzaUpYSllhRT0=&amp;x_location=7YfmxI7B7uKO7jlRxIftd60weLD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5242" y="1227435"/>
            <a:ext cx="2831634" cy="28316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485040" y="1130659"/>
            <a:ext cx="3309781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物联网设备的普及</a:t>
            </a:r>
            <a:endParaRPr lang="en-US" sz="1440" dirty="0"/>
          </a:p>
        </p:txBody>
      </p:sp>
      <p:sp>
        <p:nvSpPr>
          <p:cNvPr id="6" name="Text 3"/>
          <p:cNvSpPr/>
          <p:nvPr/>
        </p:nvSpPr>
        <p:spPr>
          <a:xfrm>
            <a:off x="3485040" y="1427243"/>
            <a:ext cx="5212080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随着科技的发展，物联网设备已经逐渐渗透到我们的日常生活中，从智能家居系统到可穿戴设备，这些设备正在改变我们对空间功能的理解和使用。</a:t>
            </a:r>
            <a:endParaRPr lang="en-US" sz="1440" dirty="0"/>
          </a:p>
        </p:txBody>
      </p:sp>
      <p:sp>
        <p:nvSpPr>
          <p:cNvPr id="7" name="Text 4"/>
          <p:cNvSpPr/>
          <p:nvPr/>
        </p:nvSpPr>
        <p:spPr>
          <a:xfrm>
            <a:off x="3485040" y="2158619"/>
            <a:ext cx="4507439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空间功能的重构</a:t>
            </a:r>
            <a:endParaRPr lang="en-US" sz="1440" dirty="0"/>
          </a:p>
        </p:txBody>
      </p:sp>
      <p:sp>
        <p:nvSpPr>
          <p:cNvPr id="8" name="Text 5"/>
          <p:cNvSpPr/>
          <p:nvPr/>
        </p:nvSpPr>
        <p:spPr>
          <a:xfrm>
            <a:off x="3485040" y="2463259"/>
            <a:ext cx="5212080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物联网设备通过收集和分析数据，可以实时调整和优化空间的功能，例如自动调节室内温度、湿度，或者根据用户的行为习惯调整照明和音乐等。</a:t>
            </a:r>
            <a:endParaRPr lang="en-US" sz="1440" dirty="0"/>
          </a:p>
        </p:txBody>
      </p:sp>
      <p:sp>
        <p:nvSpPr>
          <p:cNvPr id="9" name="Text 6"/>
          <p:cNvSpPr/>
          <p:nvPr/>
        </p:nvSpPr>
        <p:spPr>
          <a:xfrm>
            <a:off x="3485040" y="3194618"/>
            <a:ext cx="4861995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个性化的空间体验</a:t>
            </a:r>
            <a:endParaRPr lang="en-US" sz="1440" dirty="0"/>
          </a:p>
        </p:txBody>
      </p:sp>
      <p:sp>
        <p:nvSpPr>
          <p:cNvPr id="10" name="Text 7"/>
          <p:cNvSpPr/>
          <p:nvPr/>
        </p:nvSpPr>
        <p:spPr>
          <a:xfrm>
            <a:off x="3485040" y="3491058"/>
            <a:ext cx="5213718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物联网设备使空间功能更加个性化，用户可以根据自己的需求和喜好，定制独特的生活场景，如智能厨房、家庭影院等，提升了生活质量。</a:t>
            </a:r>
            <a:endParaRPr lang="en-US" sz="144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全屋智能系统布线隐蔽需求</a:t>
            </a:r>
            <a:endParaRPr lang="en-US" sz="1440" dirty="0"/>
          </a:p>
        </p:txBody>
      </p:sp>
      <p:pic>
        <p:nvPicPr>
          <p:cNvPr id="4" name="Image 0" descr="https://sgw-dx.xf-yun.com/api/v1/sparkdesk/_1742280114061722e0d7361fc46b6b6b07d4fae6ca9cc.jpg?authorization=c2ltcGxlLWp3dCBhaz1zcGFya2Rlc2s4MDAwMDAwMDAwMDE7ZXhwPTMzMTkwODAxMTQ7YWxnbz1obWFjLXNoYTI1NjtzaWc9VnFEVTM1bXcwQVVadUdHaUtYTDlLUjU3VFgzcmNYMElxdFlGQU1rMm5tST0=&amp;x_location=7YfmxI7B7uKO7jlRxIftd60weLD=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05361" y="2646298"/>
            <a:ext cx="2516140" cy="141532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55940" y="826507"/>
            <a:ext cx="2614983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6CB88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全屋智能系统布线重要性</a:t>
            </a:r>
            <a:endParaRPr lang="en-US" sz="1440" dirty="0"/>
          </a:p>
        </p:txBody>
      </p:sp>
      <p:sp>
        <p:nvSpPr>
          <p:cNvPr id="6" name="Text 3"/>
          <p:cNvSpPr/>
          <p:nvPr/>
        </p:nvSpPr>
        <p:spPr>
          <a:xfrm>
            <a:off x="3247889" y="1290078"/>
            <a:ext cx="2614983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为了满足全屋智能系统的布线需求，设计师们采用了多种隐蔽技术，如墙体内嵌、地板下走线等，以确保电线不会破坏室内装饰的完整性。</a:t>
            </a:r>
            <a:endParaRPr lang="en-US" sz="1440" dirty="0"/>
          </a:p>
        </p:txBody>
      </p:sp>
      <p:pic>
        <p:nvPicPr>
          <p:cNvPr id="7" name="Image 1" descr="https://sgw-dx.xf-yun.com/api/v1/sparkdesk/_17422801172818f2742377372488ab48e51f3d9fc73ee.jpg?authorization=c2ltcGxlLWp3dCBhaz1zcGFya2Rlc2s4MDAwMDAwMDAwMDE7ZXhwPTMzMTkwODAxMTc7YWxnbz1obWFjLXNoYTI1NjtzaWc9VnRKYzZyOWRqd0E2MHU3QloyY1orNERnMnMvaWoySlRNRFdPZVFmdjZldz0=&amp;x_location=7YfmxI7B7uKO7jlRxIftd60weLD=">    </p:cNvPr>
          <p:cNvPicPr>
            <a:picLocks noChangeAspect="1"/>
          </p:cNvPicPr>
          <p:nvPr/>
        </p:nvPicPr>
        <p:blipFill>
          <a:blip r:embed="rId2"/>
          <a:srcRect l="154" r="154" t="0" b="0"/>
          <a:stretch/>
        </p:blipFill>
        <p:spPr>
          <a:xfrm>
            <a:off x="3297311" y="2646298"/>
            <a:ext cx="2516140" cy="141532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247889" y="826507"/>
            <a:ext cx="2614983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6CB88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隐蔽需求的实现方式</a:t>
            </a:r>
            <a:endParaRPr lang="en-US" sz="1440" dirty="0"/>
          </a:p>
        </p:txBody>
      </p:sp>
      <p:sp>
        <p:nvSpPr>
          <p:cNvPr id="9" name="Text 5"/>
          <p:cNvSpPr/>
          <p:nvPr/>
        </p:nvSpPr>
        <p:spPr>
          <a:xfrm>
            <a:off x="6031158" y="1290078"/>
            <a:ext cx="2656902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在全屋智能系统布线过程中，设计师面临着空间限制、结构复杂等多重挑战，通过创新设计和精细施工，实现了功能与美观的完美融合。</a:t>
            </a:r>
            <a:endParaRPr lang="en-US" sz="1440" dirty="0"/>
          </a:p>
        </p:txBody>
      </p:sp>
      <p:pic>
        <p:nvPicPr>
          <p:cNvPr id="10" name="Image 2" descr="https://sgw-dx.xf-yun.com/api/v1/sparkdesk/_17422801201058bf578d2df76442ebf91e5cbf7d14f1b.jpg?authorization=c2ltcGxlLWp3dCBhaz1zcGFya2Rlc2s4MDAwMDAwMDAwMDE7ZXhwPTMzMTkwODAxMjA7YWxnbz1obWFjLXNoYTI1NjtzaWc9RnZ3SzJpWm1EaVBYbUNHV0xacFpTcTZJaDlTTERxSWlRdlp1MXFib2Z4TT0=&amp;x_location=7YfmxI7B7uKO7jlRxIftd60weLD=">    </p:cNvPr>
          <p:cNvPicPr>
            <a:picLocks noChangeAspect="1"/>
          </p:cNvPicPr>
          <p:nvPr/>
        </p:nvPicPr>
        <p:blipFill>
          <a:blip r:embed="rId3"/>
          <a:srcRect l="154" r="154" t="0" b="0"/>
          <a:stretch/>
        </p:blipFill>
        <p:spPr>
          <a:xfrm>
            <a:off x="6101539" y="2646298"/>
            <a:ext cx="2516140" cy="141532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031158" y="826507"/>
            <a:ext cx="2656902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6CB88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设计挑战与解决方案</a:t>
            </a:r>
            <a:endParaRPr lang="en-US" sz="1440" dirty="0"/>
          </a:p>
        </p:txBody>
      </p:sp>
      <p:sp>
        <p:nvSpPr>
          <p:cNvPr id="12" name="Text 7"/>
          <p:cNvSpPr/>
          <p:nvPr/>
        </p:nvSpPr>
        <p:spPr>
          <a:xfrm>
            <a:off x="455940" y="1290078"/>
            <a:ext cx="2614983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随着智能家居技术的飞速发展，全屋智能系统的布线变得尤为重要，它不仅关乎到家居生活的便捷性，更直接影响到居住的安全性和美观度。</a:t>
            </a:r>
            <a:endParaRPr lang="en-US" sz="144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可变空间与场景化生活模式适配</a:t>
            </a:r>
            <a:endParaRPr lang="en-US" sz="1440" dirty="0"/>
          </a:p>
        </p:txBody>
      </p:sp>
      <p:pic>
        <p:nvPicPr>
          <p:cNvPr id="4" name="Image 0" descr="https://sgw-dx.xf-yun.com/api/v1/sparkdesk/_1742280115279a9f9ac0ad10741bf9bf0b16f0a286721.jpg?authorization=c2ltcGxlLWp3dCBhaz1zcGFya2Rlc2s4MDAwMDAwMDAwMDE7ZXhwPTMzMTkwODAxMTU7YWxnbz1obWFjLXNoYTI1NjtzaWc9TGQ0YlpaZXZVTEdhdlBYUTA2VVFvY0hrZ0VHT3ZvY2NqYzNieFJHUlY1QT0=&amp;x_location=7YfmxI7B7uKO7jlRxIftd60weLD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8372" y="1088132"/>
            <a:ext cx="2283193" cy="128269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86384" y="2446016"/>
            <a:ext cx="2487168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场景化设计的理念</a:t>
            </a:r>
            <a:endParaRPr lang="en-US" sz="1440" dirty="0"/>
          </a:p>
        </p:txBody>
      </p:sp>
      <p:sp>
        <p:nvSpPr>
          <p:cNvPr id="6" name="Text 3"/>
          <p:cNvSpPr/>
          <p:nvPr/>
        </p:nvSpPr>
        <p:spPr>
          <a:xfrm>
            <a:off x="822960" y="2773736"/>
            <a:ext cx="2414016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场景化设计以用户需求为核心，通过灵活的空间布局和功能划分，实现不同生活场景的快速切换，满足现代家庭多样化的生活方式。</a:t>
            </a:r>
            <a:endParaRPr lang="en-US" sz="1440" dirty="0"/>
          </a:p>
        </p:txBody>
      </p:sp>
      <p:pic>
        <p:nvPicPr>
          <p:cNvPr id="7" name="Image 1" descr="https://sgw-dx.xf-yun.com/api/v1/sparkdesk/_1742280118090666bf671638443af9780a77d575128c9.jpg?authorization=c2ltcGxlLWp3dCBhaz1zcGFya2Rlc2s4MDAwMDAwMDAwMDE7ZXhwPTMzMTkwODAxMTg7YWxnbz1obWFjLXNoYTI1NjtzaWc9Y2tSdlFnblp1M0VPUEZTSzVwakt3WDduUG9KdEhORjd5RDNMSGx4WkorQT0=&amp;x_location=7YfmxI7B7uKO7jlRxIftd60weLD=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980" y="1088132"/>
            <a:ext cx="2283193" cy="128269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328416" y="2446016"/>
            <a:ext cx="2487168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智能家具的应用</a:t>
            </a:r>
            <a:endParaRPr lang="en-US" sz="1440" dirty="0"/>
          </a:p>
        </p:txBody>
      </p:sp>
      <p:sp>
        <p:nvSpPr>
          <p:cNvPr id="9" name="Text 5"/>
          <p:cNvSpPr/>
          <p:nvPr/>
        </p:nvSpPr>
        <p:spPr>
          <a:xfrm>
            <a:off x="3401568" y="2773736"/>
            <a:ext cx="2414016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智能家具结合物联网技术，能够根据用户行为和使用习惯自动调整状态，为场景化生活模式提供便捷的支持，提升居住舒适度。</a:t>
            </a:r>
            <a:endParaRPr lang="en-US" sz="1440" dirty="0"/>
          </a:p>
        </p:txBody>
      </p:sp>
      <p:pic>
        <p:nvPicPr>
          <p:cNvPr id="10" name="Image 2" descr="https://sgw-dx.xf-yun.com/api/v1/sparkdesk/_174228012085760f8e40646d14f1b8e528fe5d1d7a002.jpg?authorization=c2ltcGxlLWp3dCBhaz1zcGFya2Rlc2s4MDAwMDAwMDAwMDE7ZXhwPTMzMTkwODAxMjA7YWxnbz1obWFjLXNoYTI1NjtzaWc9U2p1TEZjUXlTSHM2RU1oOGF1VDNLbnFLWmR2NmEvL1phVzEra2J0b0xtST0=&amp;x_location=7YfmxI7B7uKO7jlRxIftd60weLD=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012" y="1088132"/>
            <a:ext cx="2283193" cy="128269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870448" y="2447488"/>
            <a:ext cx="2487168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空间的可变性探索</a:t>
            </a:r>
            <a:endParaRPr lang="en-US" sz="1440" dirty="0"/>
          </a:p>
        </p:txBody>
      </p:sp>
      <p:sp>
        <p:nvSpPr>
          <p:cNvPr id="12" name="Text 7"/>
          <p:cNvSpPr/>
          <p:nvPr/>
        </p:nvSpPr>
        <p:spPr>
          <a:xfrm>
            <a:off x="5943600" y="2775208"/>
            <a:ext cx="2414016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可变空间设计突破传统固定格局，采用模块化、多功能家具等元素，使居住空间能够随时变换用途，适应家庭成员的变化和不同的生活需求。</a:t>
            </a:r>
            <a:endParaRPr lang="en-US" sz="144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数据安全与隐私保护建筑解决方案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4125591" y="1645920"/>
            <a:ext cx="174439" cy="0"/>
          </a:xfrm>
          <a:custGeom>
            <a:avLst/>
            <a:gdLst/>
            <a:ahLst/>
            <a:cxnLst/>
            <a:rect l="l" t="t" r="r" b="b"/>
            <a:pathLst>
              <a:path w="174439" h="0">
                <a:moveTo>
                  <a:pt x="174439" y="0"/>
                </a:moveTo>
                <a:moveTo>
                  <a:pt x="174439" y="0"/>
                </a:moveTo>
                <a:lnTo>
                  <a:pt x="0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5" name="Shape 3"/>
          <p:cNvSpPr/>
          <p:nvPr/>
        </p:nvSpPr>
        <p:spPr>
          <a:xfrm>
            <a:off x="5024592" y="2752344"/>
            <a:ext cx="177670" cy="0"/>
          </a:xfrm>
          <a:custGeom>
            <a:avLst/>
            <a:gdLst/>
            <a:ahLst/>
            <a:cxnLst/>
            <a:rect l="l" t="t" r="r" b="b"/>
            <a:pathLst>
              <a:path w="177670" h="0">
                <a:moveTo>
                  <a:pt x="0" y="0"/>
                </a:moveTo>
                <a:moveTo>
                  <a:pt x="0" y="0"/>
                </a:moveTo>
                <a:lnTo>
                  <a:pt x="177670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6" name="Shape 4"/>
          <p:cNvSpPr/>
          <p:nvPr/>
        </p:nvSpPr>
        <p:spPr>
          <a:xfrm>
            <a:off x="4118004" y="3799332"/>
            <a:ext cx="175088" cy="0"/>
          </a:xfrm>
          <a:custGeom>
            <a:avLst/>
            <a:gdLst/>
            <a:ahLst/>
            <a:cxnLst/>
            <a:rect l="l" t="t" r="r" b="b"/>
            <a:pathLst>
              <a:path w="175088" h="0">
                <a:moveTo>
                  <a:pt x="175088" y="0"/>
                </a:moveTo>
                <a:moveTo>
                  <a:pt x="175088" y="0"/>
                </a:moveTo>
                <a:lnTo>
                  <a:pt x="0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7" name="Text 5"/>
          <p:cNvSpPr/>
          <p:nvPr/>
        </p:nvSpPr>
        <p:spPr>
          <a:xfrm>
            <a:off x="4287407" y="1280160"/>
            <a:ext cx="745435" cy="70408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736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8" name="Text 6"/>
          <p:cNvSpPr/>
          <p:nvPr/>
        </p:nvSpPr>
        <p:spPr>
          <a:xfrm>
            <a:off x="4287407" y="3429000"/>
            <a:ext cx="745435" cy="676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592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9" name="Text 7"/>
          <p:cNvSpPr/>
          <p:nvPr/>
        </p:nvSpPr>
        <p:spPr>
          <a:xfrm>
            <a:off x="4278263" y="2423160"/>
            <a:ext cx="745435" cy="676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592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0" name="Text 8"/>
          <p:cNvSpPr/>
          <p:nvPr/>
        </p:nvSpPr>
        <p:spPr>
          <a:xfrm>
            <a:off x="890230" y="1280160"/>
            <a:ext cx="310896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数据加密技术应用</a:t>
            </a:r>
            <a:endParaRPr lang="en-US" sz="1440" dirty="0"/>
          </a:p>
        </p:txBody>
      </p:sp>
      <p:sp>
        <p:nvSpPr>
          <p:cNvPr id="11" name="Text 9"/>
          <p:cNvSpPr/>
          <p:nvPr/>
        </p:nvSpPr>
        <p:spPr>
          <a:xfrm>
            <a:off x="890230" y="1639519"/>
            <a:ext cx="3108960" cy="8138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在智能家居系统中，采用先进的数据加密技术来保护用户的隐私信息，确保数据传输和存储的安全性，有效防止黑客攻击和数据泄露。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5235854" y="2039112"/>
            <a:ext cx="310896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隐私保护设计原则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5236250" y="2441448"/>
            <a:ext cx="3108960" cy="10241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在建筑设计初期就考虑到用户的数据安全与隐私保护，通过合理的空间布局和功能分区，最大限度地减少对用户隐私的侵扰，创造一个安全舒适的居住环境。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890230" y="2761488"/>
            <a:ext cx="310896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法律法规遵循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890230" y="3163824"/>
            <a:ext cx="3108960" cy="106070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在实施智能家居项目时，严格遵守相关的法律法规，特别是关于个人数据保护的规定，确保所有操作都在法律框架内进行，为用户提供合法合规的服务。</a:t>
            </a:r>
            <a:endParaRPr lang="en-US" sz="144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05111" y="1182319"/>
            <a:ext cx="914400" cy="914400"/>
          </a:xfrm>
          <a:prstGeom prst="rect">
            <a:avLst/>
          </a:prstGeom>
        </p:spPr>
      </p:pic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111" y="2304288"/>
            <a:ext cx="914400" cy="914400"/>
          </a:xfrm>
          <a:prstGeom prst="rect">
            <a:avLst/>
          </a:prstGeom>
        </p:spPr>
      </p:pic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5111" y="3310128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9358" y="1132736"/>
            <a:ext cx="2214642" cy="19385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9216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06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308992" y="2666566"/>
            <a:ext cx="4523745" cy="676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59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AI与未来房型演进可能性</a:t>
            </a:r>
            <a:endParaRPr lang="en-US" sz="144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生成式设计在户型优化中应用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640994" y="1792041"/>
            <a:ext cx="2487168" cy="2332625"/>
          </a:xfrm>
          <a:custGeom>
            <a:avLst/>
            <a:gdLst/>
            <a:ahLst/>
            <a:cxn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1066906" y="1534826"/>
            <a:ext cx="530506" cy="257215"/>
          </a:xfrm>
          <a:custGeom>
            <a:avLst/>
            <a:gdLst/>
            <a:ahLst/>
            <a:cxn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640994" y="1018720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7" name="Shape 5"/>
          <p:cNvSpPr/>
          <p:nvPr/>
        </p:nvSpPr>
        <p:spPr>
          <a:xfrm>
            <a:off x="1589475" y="1289285"/>
            <a:ext cx="1334304" cy="0"/>
          </a:xfrm>
          <a:custGeom>
            <a:avLst/>
            <a:gdLst/>
            <a:ahLst/>
            <a:cxn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8" name="Text 6"/>
          <p:cNvSpPr/>
          <p:nvPr/>
        </p:nvSpPr>
        <p:spPr>
          <a:xfrm>
            <a:off x="686714" y="1938345"/>
            <a:ext cx="2395728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生成式设计的智能化应用</a:t>
            </a:r>
            <a:endParaRPr lang="en-US" sz="1440" dirty="0"/>
          </a:p>
        </p:txBody>
      </p:sp>
      <p:sp>
        <p:nvSpPr>
          <p:cNvPr id="9" name="Shape 7"/>
          <p:cNvSpPr/>
          <p:nvPr/>
        </p:nvSpPr>
        <p:spPr>
          <a:xfrm>
            <a:off x="3339389" y="1792041"/>
            <a:ext cx="2487168" cy="2332625"/>
          </a:xfrm>
          <a:custGeom>
            <a:avLst/>
            <a:gdLst/>
            <a:ahLst/>
            <a:cxn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6015838" y="1792155"/>
            <a:ext cx="2487168" cy="2332625"/>
          </a:xfrm>
          <a:custGeom>
            <a:avLst/>
            <a:gdLst/>
            <a:ahLst/>
            <a:cxn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50722" y="2340681"/>
            <a:ext cx="2267712" cy="1499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利用人工智能的生成式设计，能够根据用户需求和场地条件自动优化户型布局，实现空间使用的最大化效率与个性化定制，为居住者创造更加舒适便捷的生活环境。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3385109" y="1938345"/>
            <a:ext cx="23957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动态调整的户型结构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6061558" y="1938345"/>
            <a:ext cx="23957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环境适应性的设计策略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3449117" y="2340681"/>
            <a:ext cx="2267712" cy="1499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通过生成式设计技术，房屋结构可以根据居民的生活阶段和功能需求进行动态调整，如增加可变墙体以适应家庭规模的变化，或重新规划室内空间以满足不同生活场景的需求。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6125566" y="2340681"/>
            <a:ext cx="2267712" cy="1499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采用生成式设计不仅考虑建筑本身的美观性和实用性，还强调与周围环境的和谐共生，如通过模拟自然采光、通风等环境因素，使住宅设计更符合生态可持续的原则。</a:t>
            </a:r>
            <a:endParaRPr lang="en-US" sz="1440" dirty="0"/>
          </a:p>
        </p:txBody>
      </p:sp>
      <p:sp>
        <p:nvSpPr>
          <p:cNvPr id="16" name="Text 14"/>
          <p:cNvSpPr/>
          <p:nvPr/>
        </p:nvSpPr>
        <p:spPr>
          <a:xfrm>
            <a:off x="640994" y="1048069"/>
            <a:ext cx="679728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17" name="Shape 15"/>
          <p:cNvSpPr/>
          <p:nvPr/>
        </p:nvSpPr>
        <p:spPr>
          <a:xfrm>
            <a:off x="3339835" y="1018720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8" name="Text 16"/>
          <p:cNvSpPr/>
          <p:nvPr/>
        </p:nvSpPr>
        <p:spPr>
          <a:xfrm>
            <a:off x="3349080" y="1048069"/>
            <a:ext cx="709960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9" name="Shape 17"/>
          <p:cNvSpPr/>
          <p:nvPr/>
        </p:nvSpPr>
        <p:spPr>
          <a:xfrm>
            <a:off x="6015819" y="1018720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20" name="Text 18"/>
          <p:cNvSpPr/>
          <p:nvPr/>
        </p:nvSpPr>
        <p:spPr>
          <a:xfrm>
            <a:off x="6016304" y="1048069"/>
            <a:ext cx="723664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21" name="Shape 19"/>
          <p:cNvSpPr/>
          <p:nvPr/>
        </p:nvSpPr>
        <p:spPr>
          <a:xfrm>
            <a:off x="4228093" y="1289285"/>
            <a:ext cx="1334304" cy="0"/>
          </a:xfrm>
          <a:custGeom>
            <a:avLst/>
            <a:gdLst/>
            <a:ahLst/>
            <a:cxn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22" name="Shape 20"/>
          <p:cNvSpPr/>
          <p:nvPr/>
        </p:nvSpPr>
        <p:spPr>
          <a:xfrm>
            <a:off x="6913035" y="1289285"/>
            <a:ext cx="1334304" cy="0"/>
          </a:xfrm>
          <a:custGeom>
            <a:avLst/>
            <a:gdLst/>
            <a:ahLst/>
            <a:cxn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23" name="Shape 21"/>
          <p:cNvSpPr/>
          <p:nvPr/>
        </p:nvSpPr>
        <p:spPr>
          <a:xfrm>
            <a:off x="3765747" y="1534826"/>
            <a:ext cx="530506" cy="257215"/>
          </a:xfrm>
          <a:custGeom>
            <a:avLst/>
            <a:gdLst/>
            <a:ahLst/>
            <a:cxn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441731" y="1534826"/>
            <a:ext cx="530506" cy="257215"/>
          </a:xfrm>
          <a:custGeom>
            <a:avLst/>
            <a:gdLst/>
            <a:ahLst/>
            <a:cxn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9358" y="1132736"/>
            <a:ext cx="2214642" cy="19385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9216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308992" y="2666566"/>
            <a:ext cx="4523745" cy="676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59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中国房型历史发展演进</a:t>
            </a:r>
            <a:endParaRPr lang="en-US" sz="144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动态空间分割智能墙体技术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603401" y="1099566"/>
            <a:ext cx="7497539" cy="1021473"/>
          </a:xfrm>
          <a:custGeom>
            <a:avLst/>
            <a:gdLst/>
            <a:ahLst/>
            <a:cxnLst/>
            <a:rect l="l" t="t" r="r" b="b"/>
            <a:pathLst>
              <a:path w="7497539" h="1021473">
                <a:moveTo>
                  <a:pt x="127684" y="0"/>
                </a:moveTo>
                <a:moveTo>
                  <a:pt x="127684" y="0"/>
                </a:moveTo>
                <a:lnTo>
                  <a:pt x="7369855" y="0"/>
                </a:lnTo>
                <a:quadBezTo>
                  <a:pt x="7497539" y="0"/>
                  <a:pt x="7497539" y="127684"/>
                </a:quadBezTo>
                <a:lnTo>
                  <a:pt x="7497539" y="893789"/>
                </a:lnTo>
                <a:quadBezTo>
                  <a:pt x="7497539" y="1021473"/>
                  <a:pt x="7369855" y="1021473"/>
                </a:quadBezTo>
                <a:lnTo>
                  <a:pt x="127684" y="1021473"/>
                </a:lnTo>
                <a:quadBezTo>
                  <a:pt x="0" y="1021473"/>
                  <a:pt x="0" y="893789"/>
                </a:quadBezTo>
                <a:lnTo>
                  <a:pt x="0" y="127684"/>
                </a:lnTo>
                <a:quadBezTo>
                  <a:pt x="0" y="0"/>
                  <a:pt x="127684" y="0"/>
                </a:quadBez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603401" y="3263375"/>
            <a:ext cx="7497539" cy="914400"/>
          </a:xfrm>
          <a:custGeom>
            <a:avLst/>
            <a:gdLst/>
            <a:ahLst/>
            <a:cxnLst/>
            <a:rect l="l" t="t" r="r" b="b"/>
            <a:pathLst>
              <a:path w="7497539" h="914400">
                <a:moveTo>
                  <a:pt x="114300" y="0"/>
                </a:moveTo>
                <a:moveTo>
                  <a:pt x="114300" y="0"/>
                </a:moveTo>
                <a:lnTo>
                  <a:pt x="7383239" y="0"/>
                </a:lnTo>
                <a:quadBezTo>
                  <a:pt x="7497539" y="0"/>
                  <a:pt x="7497539" y="114300"/>
                </a:quadBezTo>
                <a:lnTo>
                  <a:pt x="7497539" y="800100"/>
                </a:lnTo>
                <a:quadBezTo>
                  <a:pt x="7497539" y="914400"/>
                  <a:pt x="7383239" y="914400"/>
                </a:quadBezTo>
                <a:lnTo>
                  <a:pt x="114300" y="914400"/>
                </a:lnTo>
                <a:quadBezTo>
                  <a:pt x="0" y="914400"/>
                  <a:pt x="0" y="800100"/>
                </a:quadBezTo>
                <a:lnTo>
                  <a:pt x="0" y="114300"/>
                </a:lnTo>
                <a:quadBezTo>
                  <a:pt x="0" y="0"/>
                  <a:pt x="114300" y="0"/>
                </a:quadBez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 rot="-8100000">
            <a:off x="8148204" y="3558047"/>
            <a:ext cx="325055" cy="325055"/>
          </a:xfrm>
          <a:custGeom>
            <a:avLst/>
            <a:gdLst/>
            <a:ahLst/>
            <a:cxnLst/>
            <a:rect l="l" t="t" r="r" b="b"/>
            <a:pathLst>
              <a:path w="325055" h="325055">
                <a:moveTo>
                  <a:pt x="0" y="0"/>
                </a:moveTo>
                <a:moveTo>
                  <a:pt x="0" y="0"/>
                </a:moveTo>
                <a:lnTo>
                  <a:pt x="0" y="325055"/>
                </a:lnTo>
                <a:lnTo>
                  <a:pt x="325055" y="325055"/>
                </a:ln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03401" y="2248391"/>
            <a:ext cx="7497539" cy="914400"/>
          </a:xfrm>
          <a:custGeom>
            <a:avLst/>
            <a:gdLst/>
            <a:ahLst/>
            <a:cxnLst/>
            <a:rect l="l" t="t" r="r" b="b"/>
            <a:pathLst>
              <a:path w="7497539" h="914400">
                <a:moveTo>
                  <a:pt x="114300" y="0"/>
                </a:moveTo>
                <a:moveTo>
                  <a:pt x="114300" y="0"/>
                </a:moveTo>
                <a:lnTo>
                  <a:pt x="7383239" y="0"/>
                </a:lnTo>
                <a:quadBezTo>
                  <a:pt x="7497539" y="0"/>
                  <a:pt x="7497539" y="114300"/>
                </a:quadBezTo>
                <a:lnTo>
                  <a:pt x="7497539" y="800100"/>
                </a:lnTo>
                <a:quadBezTo>
                  <a:pt x="7497539" y="914400"/>
                  <a:pt x="7383239" y="914400"/>
                </a:quadBezTo>
                <a:lnTo>
                  <a:pt x="114300" y="914400"/>
                </a:lnTo>
                <a:quadBezTo>
                  <a:pt x="0" y="914400"/>
                  <a:pt x="0" y="800100"/>
                </a:quadBezTo>
                <a:lnTo>
                  <a:pt x="0" y="114300"/>
                </a:lnTo>
                <a:quadBezTo>
                  <a:pt x="0" y="0"/>
                  <a:pt x="114300" y="0"/>
                </a:quadBez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 rot="-8100000">
            <a:off x="8148223" y="2543063"/>
            <a:ext cx="325055" cy="325055"/>
          </a:xfrm>
          <a:custGeom>
            <a:avLst/>
            <a:gdLst/>
            <a:ahLst/>
            <a:cxnLst/>
            <a:rect l="l" t="t" r="r" b="b"/>
            <a:pathLst>
              <a:path w="325055" h="325055">
                <a:moveTo>
                  <a:pt x="0" y="0"/>
                </a:moveTo>
                <a:moveTo>
                  <a:pt x="0" y="0"/>
                </a:moveTo>
                <a:lnTo>
                  <a:pt x="0" y="325055"/>
                </a:lnTo>
                <a:lnTo>
                  <a:pt x="325055" y="325055"/>
                </a:ln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 rot="-8100000">
            <a:off x="8148185" y="1394239"/>
            <a:ext cx="325055" cy="325055"/>
          </a:xfrm>
          <a:custGeom>
            <a:avLst/>
            <a:gdLst/>
            <a:ahLst/>
            <a:cxnLst/>
            <a:rect l="l" t="t" r="r" b="b"/>
            <a:pathLst>
              <a:path w="325055" h="325055">
                <a:moveTo>
                  <a:pt x="0" y="0"/>
                </a:moveTo>
                <a:moveTo>
                  <a:pt x="0" y="0"/>
                </a:moveTo>
                <a:lnTo>
                  <a:pt x="0" y="325055"/>
                </a:lnTo>
                <a:lnTo>
                  <a:pt x="325055" y="325055"/>
                </a:lnTo>
                <a:close/>
              </a:path>
            </a:pathLst>
          </a:custGeom>
          <a:solidFill>
            <a:srgbClr val="E1E1E1">
              <a:alpha val="2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834307" y="1323749"/>
            <a:ext cx="2845133" cy="57310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智能墙体技术原理</a:t>
            </a:r>
            <a:endParaRPr lang="en-US" sz="1440" dirty="0"/>
          </a:p>
        </p:txBody>
      </p:sp>
      <p:sp>
        <p:nvSpPr>
          <p:cNvPr id="11" name="Text 9"/>
          <p:cNvSpPr/>
          <p:nvPr/>
        </p:nvSpPr>
        <p:spPr>
          <a:xfrm>
            <a:off x="3586576" y="1099566"/>
            <a:ext cx="4333133" cy="9144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动态空间分割智能墙体技术，利用先进的传感器与机械结构，实现墙面的灵活移动与变换，满足不同功能区域的即时需求，为居住空间带来前所未有的灵活性。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834307" y="2409000"/>
            <a:ext cx="2531059" cy="59318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应用场景广泛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3586576" y="2248391"/>
            <a:ext cx="4333133" cy="9144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该技术广泛应用于住宅、办公楼等建筑中，通过简单的操作，即可将一个大空间分割成多个小空间，或反之，极大地提高了空间的使用效率和功能性，满足多元化的生活与工作需求。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834307" y="3434022"/>
            <a:ext cx="2530145" cy="57310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未来发展趋势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3586576" y="3263375"/>
            <a:ext cx="4333133" cy="91440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ctr"/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随着科技的进步和人们生活方式的变化，动态空间分割智能墙体技术将持续创新，向更加智能化、个性化方向发展，成为未来建筑设计的重要趋势之一，引领智能住宅新时代。</a:t>
            </a:r>
            <a:endParaRPr lang="en-US" sz="144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元宇宙场景下虚拟住宅体验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4148425" y="2215286"/>
            <a:ext cx="576615" cy="834888"/>
          </a:xfrm>
          <a:custGeom>
            <a:avLst/>
            <a:gdLst/>
            <a:ahLst/>
            <a:cxnLst/>
            <a:rect l="l" t="t" r="r" b="b"/>
            <a:pathLst>
              <a:path w="576615" h="834888">
                <a:moveTo>
                  <a:pt x="576615" y="0"/>
                </a:moveTo>
                <a:moveTo>
                  <a:pt x="576615" y="0"/>
                </a:moveTo>
                <a:lnTo>
                  <a:pt x="0" y="834888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>
            <a:off x="4160714" y="1450417"/>
            <a:ext cx="564612" cy="751974"/>
          </a:xfrm>
          <a:custGeom>
            <a:avLst/>
            <a:gdLst/>
            <a:ahLst/>
            <a:cxnLst/>
            <a:rect l="l" t="t" r="r" b="b"/>
            <a:pathLst>
              <a:path w="564612" h="751974">
                <a:moveTo>
                  <a:pt x="0" y="0"/>
                </a:moveTo>
                <a:moveTo>
                  <a:pt x="0" y="0"/>
                </a:moveTo>
                <a:lnTo>
                  <a:pt x="564612" y="751974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6" name="Shape 4"/>
          <p:cNvSpPr/>
          <p:nvPr/>
        </p:nvSpPr>
        <p:spPr>
          <a:xfrm>
            <a:off x="646624" y="1078530"/>
            <a:ext cx="556517" cy="556517"/>
          </a:xfrm>
          <a:custGeom>
            <a:avLst/>
            <a:gdLst/>
            <a:ahLst/>
            <a:cxnLst/>
            <a:rect l="l" t="t" r="r" b="b"/>
            <a:pathLst>
              <a:path w="556517" h="556517">
                <a:moveTo>
                  <a:pt x="0" y="0"/>
                </a:moveTo>
                <a:moveTo>
                  <a:pt x="0" y="0"/>
                </a:moveTo>
                <a:lnTo>
                  <a:pt x="556517" y="0"/>
                </a:lnTo>
                <a:lnTo>
                  <a:pt x="556517" y="556517"/>
                </a:lnTo>
                <a:lnTo>
                  <a:pt x="0" y="556517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7" name="Shape 5"/>
          <p:cNvSpPr/>
          <p:nvPr/>
        </p:nvSpPr>
        <p:spPr>
          <a:xfrm>
            <a:off x="1203141" y="1359276"/>
            <a:ext cx="2868202" cy="0"/>
          </a:xfrm>
          <a:custGeom>
            <a:avLst/>
            <a:gdLst/>
            <a:ahLst/>
            <a:cxnLst/>
            <a:rect l="l" t="t" r="r" b="b"/>
            <a:pathLst>
              <a:path w="2868202" h="0">
                <a:moveTo>
                  <a:pt x="0" y="0"/>
                </a:moveTo>
                <a:moveTo>
                  <a:pt x="0" y="0"/>
                </a:moveTo>
                <a:lnTo>
                  <a:pt x="2868202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4056069" y="1350132"/>
            <a:ext cx="192640" cy="192640"/>
          </a:xfrm>
          <a:custGeom>
            <a:avLst/>
            <a:gdLst/>
            <a:ahLst/>
            <a:cxnLst/>
            <a:rect l="l" t="t" r="r" b="b"/>
            <a:pathLst>
              <a:path w="192640" h="192640">
                <a:moveTo>
                  <a:pt x="0" y="0"/>
                </a:moveTo>
                <a:moveTo>
                  <a:pt x="0" y="0"/>
                </a:moveTo>
                <a:lnTo>
                  <a:pt x="192640" y="0"/>
                </a:lnTo>
                <a:lnTo>
                  <a:pt x="192640" y="192640"/>
                </a:lnTo>
                <a:lnTo>
                  <a:pt x="0" y="192640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9" name="Shape 7"/>
          <p:cNvSpPr/>
          <p:nvPr/>
        </p:nvSpPr>
        <p:spPr>
          <a:xfrm>
            <a:off x="4056069" y="2932872"/>
            <a:ext cx="192640" cy="192640"/>
          </a:xfrm>
          <a:custGeom>
            <a:avLst/>
            <a:gdLst/>
            <a:ahLst/>
            <a:cxnLst/>
            <a:rect l="l" t="t" r="r" b="b"/>
            <a:pathLst>
              <a:path w="192640" h="192640">
                <a:moveTo>
                  <a:pt x="0" y="0"/>
                </a:moveTo>
                <a:moveTo>
                  <a:pt x="0" y="0"/>
                </a:moveTo>
                <a:lnTo>
                  <a:pt x="192640" y="0"/>
                </a:lnTo>
                <a:lnTo>
                  <a:pt x="192640" y="192640"/>
                </a:lnTo>
                <a:lnTo>
                  <a:pt x="0" y="192640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0" name="Shape 8"/>
          <p:cNvSpPr/>
          <p:nvPr/>
        </p:nvSpPr>
        <p:spPr>
          <a:xfrm>
            <a:off x="4838991" y="2211190"/>
            <a:ext cx="3224944" cy="0"/>
          </a:xfrm>
          <a:custGeom>
            <a:avLst/>
            <a:gdLst/>
            <a:ahLst/>
            <a:cxnLst/>
            <a:rect l="l" t="t" r="r" b="b"/>
            <a:pathLst>
              <a:path w="3224944" h="0">
                <a:moveTo>
                  <a:pt x="0" y="0"/>
                </a:moveTo>
                <a:moveTo>
                  <a:pt x="0" y="0"/>
                </a:moveTo>
                <a:lnTo>
                  <a:pt x="322494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11" name="Shape 9"/>
          <p:cNvSpPr/>
          <p:nvPr/>
        </p:nvSpPr>
        <p:spPr>
          <a:xfrm>
            <a:off x="7940859" y="1957076"/>
            <a:ext cx="556517" cy="556517"/>
          </a:xfrm>
          <a:custGeom>
            <a:avLst/>
            <a:gdLst/>
            <a:ahLst/>
            <a:cxnLst/>
            <a:rect l="l" t="t" r="r" b="b"/>
            <a:pathLst>
              <a:path w="556517" h="556517">
                <a:moveTo>
                  <a:pt x="0" y="0"/>
                </a:moveTo>
                <a:moveTo>
                  <a:pt x="0" y="0"/>
                </a:moveTo>
                <a:lnTo>
                  <a:pt x="556517" y="0"/>
                </a:lnTo>
                <a:lnTo>
                  <a:pt x="556517" y="556517"/>
                </a:lnTo>
                <a:lnTo>
                  <a:pt x="0" y="556517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2" name="Shape 10"/>
          <p:cNvSpPr/>
          <p:nvPr/>
        </p:nvSpPr>
        <p:spPr>
          <a:xfrm>
            <a:off x="1203141" y="3113881"/>
            <a:ext cx="2886490" cy="2488"/>
          </a:xfrm>
          <a:custGeom>
            <a:avLst/>
            <a:gdLst/>
            <a:ahLst/>
            <a:cxnLst/>
            <a:rect l="l" t="t" r="r" b="b"/>
            <a:pathLst>
              <a:path w="2886490" h="2488">
                <a:moveTo>
                  <a:pt x="0" y="0"/>
                </a:moveTo>
                <a:moveTo>
                  <a:pt x="0" y="0"/>
                </a:moveTo>
                <a:lnTo>
                  <a:pt x="2886490" y="2488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none"/>
          </a:ln>
        </p:spPr>
      </p:sp>
      <p:sp>
        <p:nvSpPr>
          <p:cNvPr id="13" name="Shape 11"/>
          <p:cNvSpPr/>
          <p:nvPr/>
        </p:nvSpPr>
        <p:spPr>
          <a:xfrm>
            <a:off x="646624" y="2835622"/>
            <a:ext cx="556517" cy="556517"/>
          </a:xfrm>
          <a:custGeom>
            <a:avLst/>
            <a:gdLst/>
            <a:ahLst/>
            <a:cxnLst/>
            <a:rect l="l" t="t" r="r" b="b"/>
            <a:pathLst>
              <a:path w="556517" h="556517">
                <a:moveTo>
                  <a:pt x="0" y="0"/>
                </a:moveTo>
                <a:moveTo>
                  <a:pt x="0" y="0"/>
                </a:moveTo>
                <a:lnTo>
                  <a:pt x="556517" y="0"/>
                </a:lnTo>
                <a:lnTo>
                  <a:pt x="556517" y="556517"/>
                </a:lnTo>
                <a:lnTo>
                  <a:pt x="0" y="556517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4" name="Text 12"/>
          <p:cNvSpPr/>
          <p:nvPr/>
        </p:nvSpPr>
        <p:spPr>
          <a:xfrm>
            <a:off x="646624" y="1105962"/>
            <a:ext cx="5565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E1E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7940859" y="1984508"/>
            <a:ext cx="5565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E1E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6" name="Text 14"/>
          <p:cNvSpPr/>
          <p:nvPr/>
        </p:nvSpPr>
        <p:spPr>
          <a:xfrm>
            <a:off x="646624" y="2862421"/>
            <a:ext cx="556517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2160" b="1" dirty="0">
                <a:solidFill>
                  <a:srgbClr val="E1E1E1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17" name="Text 15"/>
          <p:cNvSpPr/>
          <p:nvPr/>
        </p:nvSpPr>
        <p:spPr>
          <a:xfrm>
            <a:off x="1203141" y="957284"/>
            <a:ext cx="28529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元宇宙住宅的沉浸式体验</a:t>
            </a:r>
            <a:endParaRPr lang="en-US" sz="1440" dirty="0"/>
          </a:p>
        </p:txBody>
      </p:sp>
      <p:sp>
        <p:nvSpPr>
          <p:cNvPr id="18" name="Text 16"/>
          <p:cNvSpPr/>
          <p:nvPr/>
        </p:nvSpPr>
        <p:spPr>
          <a:xfrm>
            <a:off x="1203665" y="1359620"/>
            <a:ext cx="2852928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借助虚拟现实技术，元宇宙中的住宅能提供前所未有的沉浸式体验，居民可以自由穿梭于不同场景，享受与现实世界截然不同的生活感受，这种体验突破了物理空间的限制，为居住提供了新的可能性。</a:t>
            </a:r>
            <a:endParaRPr lang="en-US" sz="1440" dirty="0"/>
          </a:p>
        </p:txBody>
      </p:sp>
      <p:sp>
        <p:nvSpPr>
          <p:cNvPr id="19" name="Text 17"/>
          <p:cNvSpPr/>
          <p:nvPr/>
        </p:nvSpPr>
        <p:spPr>
          <a:xfrm>
            <a:off x="4838690" y="1808486"/>
            <a:ext cx="28529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虚拟住宅的社交互动功能</a:t>
            </a:r>
            <a:endParaRPr lang="en-US" sz="1440" dirty="0"/>
          </a:p>
        </p:txBody>
      </p:sp>
      <p:sp>
        <p:nvSpPr>
          <p:cNvPr id="20" name="Text 18"/>
          <p:cNvSpPr/>
          <p:nvPr/>
        </p:nvSpPr>
        <p:spPr>
          <a:xfrm>
            <a:off x="4838405" y="2210926"/>
            <a:ext cx="2852928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在元宇宙的虚拟住宅中，居民可以通过数字化身份进行交流和互动，无论是举行线上聚会还是参与社区活动，都能在虚拟空间里实现，这种新型的社交方式促进了人与人之间的联系，增强了社区的凝聚力。</a:t>
            </a:r>
            <a:endParaRPr lang="en-US" sz="1440" dirty="0"/>
          </a:p>
        </p:txBody>
      </p:sp>
      <p:sp>
        <p:nvSpPr>
          <p:cNvPr id="21" name="Text 19"/>
          <p:cNvSpPr/>
          <p:nvPr/>
        </p:nvSpPr>
        <p:spPr>
          <a:xfrm>
            <a:off x="1203141" y="2704702"/>
            <a:ext cx="28529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个性化定制的虚拟空间</a:t>
            </a:r>
            <a:endParaRPr lang="en-US" sz="1440" dirty="0"/>
          </a:p>
        </p:txBody>
      </p:sp>
      <p:sp>
        <p:nvSpPr>
          <p:cNvPr id="22" name="Text 20"/>
          <p:cNvSpPr/>
          <p:nvPr/>
        </p:nvSpPr>
        <p:spPr>
          <a:xfrm>
            <a:off x="1203141" y="3125512"/>
            <a:ext cx="2852928" cy="1499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元宇宙中的虚拟住宅允许用户根据自己的喜好进行个性化定制，从室内装潢到家具布置，甚至外部环境的选择，都可以按照个人意愿设计，这种高度的自由度满足了人们对个性表达的需求，使每个虚拟住宅都成为独一无二的存在。</a:t>
            </a:r>
            <a:endParaRPr lang="en-US" sz="1440" dirty="0"/>
          </a:p>
        </p:txBody>
      </p:sp>
      <p:sp>
        <p:nvSpPr>
          <p:cNvPr id="23" name="Shape 21"/>
          <p:cNvSpPr/>
          <p:nvPr/>
        </p:nvSpPr>
        <p:spPr>
          <a:xfrm>
            <a:off x="4646351" y="2114870"/>
            <a:ext cx="192640" cy="192640"/>
          </a:xfrm>
          <a:custGeom>
            <a:avLst/>
            <a:gdLst/>
            <a:ahLst/>
            <a:cxnLst/>
            <a:rect l="l" t="t" r="r" b="b"/>
            <a:pathLst>
              <a:path w="192640" h="192640">
                <a:moveTo>
                  <a:pt x="0" y="0"/>
                </a:moveTo>
                <a:moveTo>
                  <a:pt x="0" y="0"/>
                </a:moveTo>
                <a:lnTo>
                  <a:pt x="192640" y="0"/>
                </a:lnTo>
                <a:lnTo>
                  <a:pt x="192640" y="192640"/>
                </a:lnTo>
                <a:lnTo>
                  <a:pt x="0" y="192640"/>
                </a:lnTo>
                <a:close/>
              </a:path>
            </a:pathLst>
          </a:custGeom>
          <a:solidFill>
            <a:srgbClr val="3F8B58"/>
          </a:solidFill>
          <a:ln/>
        </p:spPr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可持续发展与AI协同设计伦理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640994" y="1792041"/>
            <a:ext cx="2487168" cy="2332625"/>
          </a:xfrm>
          <a:custGeom>
            <a:avLst/>
            <a:gdLst/>
            <a:ahLst/>
            <a:cxn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1066906" y="1534826"/>
            <a:ext cx="530506" cy="257215"/>
          </a:xfrm>
          <a:custGeom>
            <a:avLst/>
            <a:gdLst/>
            <a:ahLst/>
            <a:cxn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640994" y="1018720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7" name="Shape 5"/>
          <p:cNvSpPr/>
          <p:nvPr/>
        </p:nvSpPr>
        <p:spPr>
          <a:xfrm>
            <a:off x="1589475" y="1289285"/>
            <a:ext cx="1334304" cy="0"/>
          </a:xfrm>
          <a:custGeom>
            <a:avLst/>
            <a:gdLst/>
            <a:ahLst/>
            <a:cxn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8" name="Text 6"/>
          <p:cNvSpPr/>
          <p:nvPr/>
        </p:nvSpPr>
        <p:spPr>
          <a:xfrm>
            <a:off x="686714" y="1938345"/>
            <a:ext cx="23957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绿色建筑的伦理责任</a:t>
            </a:r>
            <a:endParaRPr lang="en-US" sz="1440" dirty="0"/>
          </a:p>
        </p:txBody>
      </p:sp>
      <p:sp>
        <p:nvSpPr>
          <p:cNvPr id="9" name="Shape 7"/>
          <p:cNvSpPr/>
          <p:nvPr/>
        </p:nvSpPr>
        <p:spPr>
          <a:xfrm>
            <a:off x="3339389" y="1792041"/>
            <a:ext cx="2487168" cy="2332625"/>
          </a:xfrm>
          <a:custGeom>
            <a:avLst/>
            <a:gdLst/>
            <a:ahLst/>
            <a:cxn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6015838" y="1792155"/>
            <a:ext cx="2487168" cy="2332625"/>
          </a:xfrm>
          <a:custGeom>
            <a:avLst/>
            <a:gdLst/>
            <a:ahLst/>
            <a:cxn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50722" y="2340681"/>
            <a:ext cx="2267712" cy="17190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在AI驱动的未来房型设计中，绿色建筑不仅仅是一种选择，更是一种对环境的伦理责任。这种设计强调使用可再生材料和能源，减少建筑对环境的负面影响，体现了人类对自然和谐共生的追求。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3385109" y="1938345"/>
            <a:ext cx="23957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智能技术的可持续发展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6061558" y="1938345"/>
            <a:ext cx="23957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人工智能的道德挑战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3449117" y="2340681"/>
            <a:ext cx="2267712" cy="17190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随着智能家居技术的发展，如何将这些技术与可持续发展相结合成为关键议题。这要求设计师在利用先进技术提升居住舒适度的同时，也要考虑其对资源的消耗和环境的影响，确保技术进步与环境保护相协调。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6125566" y="2340681"/>
            <a:ext cx="2267712" cy="1499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AI在未来住宅设计中的应用引发了关于隐私、安全等方面的道德讨论。设计者需要在创新和技术应用之间找到平衡点，确保技术的发展能够促进社会福祉，而不是带来新的问题和风险。</a:t>
            </a:r>
            <a:endParaRPr lang="en-US" sz="1440" dirty="0"/>
          </a:p>
        </p:txBody>
      </p:sp>
      <p:sp>
        <p:nvSpPr>
          <p:cNvPr id="16" name="Text 14"/>
          <p:cNvSpPr/>
          <p:nvPr/>
        </p:nvSpPr>
        <p:spPr>
          <a:xfrm>
            <a:off x="640994" y="1048069"/>
            <a:ext cx="679728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17" name="Shape 15"/>
          <p:cNvSpPr/>
          <p:nvPr/>
        </p:nvSpPr>
        <p:spPr>
          <a:xfrm>
            <a:off x="3339835" y="1018720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8" name="Text 16"/>
          <p:cNvSpPr/>
          <p:nvPr/>
        </p:nvSpPr>
        <p:spPr>
          <a:xfrm>
            <a:off x="3349080" y="1048069"/>
            <a:ext cx="709960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9" name="Shape 17"/>
          <p:cNvSpPr/>
          <p:nvPr/>
        </p:nvSpPr>
        <p:spPr>
          <a:xfrm>
            <a:off x="6015819" y="1018720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20" name="Text 18"/>
          <p:cNvSpPr/>
          <p:nvPr/>
        </p:nvSpPr>
        <p:spPr>
          <a:xfrm>
            <a:off x="6016304" y="1048069"/>
            <a:ext cx="723664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21" name="Shape 19"/>
          <p:cNvSpPr/>
          <p:nvPr/>
        </p:nvSpPr>
        <p:spPr>
          <a:xfrm>
            <a:off x="4228093" y="1289285"/>
            <a:ext cx="1334304" cy="0"/>
          </a:xfrm>
          <a:custGeom>
            <a:avLst/>
            <a:gdLst/>
            <a:ahLst/>
            <a:cxn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22" name="Shape 20"/>
          <p:cNvSpPr/>
          <p:nvPr/>
        </p:nvSpPr>
        <p:spPr>
          <a:xfrm>
            <a:off x="6913035" y="1289285"/>
            <a:ext cx="1334304" cy="0"/>
          </a:xfrm>
          <a:custGeom>
            <a:avLst/>
            <a:gdLst/>
            <a:ahLst/>
            <a:cxn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23" name="Shape 21"/>
          <p:cNvSpPr/>
          <p:nvPr/>
        </p:nvSpPr>
        <p:spPr>
          <a:xfrm>
            <a:off x="3765747" y="1534826"/>
            <a:ext cx="530506" cy="257215"/>
          </a:xfrm>
          <a:custGeom>
            <a:avLst/>
            <a:gdLst/>
            <a:ahLst/>
            <a:cxn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441731" y="1534826"/>
            <a:ext cx="530506" cy="257215"/>
          </a:xfrm>
          <a:custGeom>
            <a:avLst/>
            <a:gdLst/>
            <a:ahLst/>
            <a:cxn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1245" y="1611675"/>
            <a:ext cx="4313208" cy="133502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6048" b="1" spc="144" kern="0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感谢观看！</a:t>
            </a:r>
            <a:endParaRPr lang="en-US" sz="144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传统民居房型空间布局与文化特征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5510252" y="2264253"/>
            <a:ext cx="2689524" cy="445315"/>
          </a:xfrm>
          <a:custGeom>
            <a:avLst/>
            <a:gdLst/>
            <a:ahLst/>
            <a:cxnLst/>
            <a:rect l="l" t="t" r="r" b="b"/>
            <a:pathLst>
              <a:path w="2689524" h="445315">
                <a:moveTo>
                  <a:pt x="0" y="0"/>
                </a:moveTo>
                <a:moveTo>
                  <a:pt x="0" y="0"/>
                </a:moveTo>
                <a:lnTo>
                  <a:pt x="2689524" y="0"/>
                </a:lnTo>
                <a:lnTo>
                  <a:pt x="2689524" y="445315"/>
                </a:lnTo>
                <a:lnTo>
                  <a:pt x="0" y="445315"/>
                </a:lnTo>
                <a:close/>
              </a:path>
            </a:pathLst>
          </a:custGeom>
          <a:solidFill>
            <a:srgbClr val="93D17C"/>
          </a:solidFill>
          <a:ln/>
        </p:spPr>
      </p:sp>
      <p:sp>
        <p:nvSpPr>
          <p:cNvPr id="5" name="Shape 3"/>
          <p:cNvSpPr/>
          <p:nvPr/>
        </p:nvSpPr>
        <p:spPr>
          <a:xfrm rot="-8100000">
            <a:off x="7748355" y="2055442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731520" h="731520">
                <a:moveTo>
                  <a:pt x="0" y="0"/>
                </a:moveTo>
                <a:moveTo>
                  <a:pt x="0" y="0"/>
                </a:moveTo>
                <a:lnTo>
                  <a:pt x="0" y="731520"/>
                </a:lnTo>
                <a:lnTo>
                  <a:pt x="731520" y="731520"/>
                </a:lnTo>
                <a:close/>
              </a:path>
            </a:pathLst>
          </a:custGeom>
          <a:solidFill>
            <a:srgbClr val="93D17C"/>
          </a:solidFill>
          <a:ln/>
        </p:spPr>
      </p:sp>
      <p:sp>
        <p:nvSpPr>
          <p:cNvPr id="6" name="Shape 4"/>
          <p:cNvSpPr/>
          <p:nvPr/>
        </p:nvSpPr>
        <p:spPr>
          <a:xfrm>
            <a:off x="512622" y="1319563"/>
            <a:ext cx="7687154" cy="576734"/>
          </a:xfrm>
          <a:custGeom>
            <a:avLst/>
            <a:gdLst/>
            <a:ahLst/>
            <a:cxnLst/>
            <a:rect l="l" t="t" r="r" b="b"/>
            <a:pathLst>
              <a:path w="7687154" h="576734">
                <a:moveTo>
                  <a:pt x="0" y="0"/>
                </a:moveTo>
                <a:moveTo>
                  <a:pt x="0" y="0"/>
                </a:moveTo>
                <a:lnTo>
                  <a:pt x="7687154" y="0"/>
                </a:lnTo>
                <a:lnTo>
                  <a:pt x="7687154" y="576734"/>
                </a:lnTo>
                <a:lnTo>
                  <a:pt x="0" y="576734"/>
                </a:lnTo>
                <a:close/>
              </a:path>
            </a:pathLst>
          </a:custGeom>
          <a:solidFill>
            <a:srgbClr val="93D17C"/>
          </a:solidFill>
          <a:ln/>
        </p:spPr>
      </p:sp>
      <p:sp>
        <p:nvSpPr>
          <p:cNvPr id="7" name="Shape 5"/>
          <p:cNvSpPr/>
          <p:nvPr/>
        </p:nvSpPr>
        <p:spPr>
          <a:xfrm rot="-8100000">
            <a:off x="7739211" y="1242170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731520" h="731520">
                <a:moveTo>
                  <a:pt x="0" y="0"/>
                </a:moveTo>
                <a:moveTo>
                  <a:pt x="0" y="0"/>
                </a:moveTo>
                <a:lnTo>
                  <a:pt x="0" y="731520"/>
                </a:lnTo>
                <a:lnTo>
                  <a:pt x="731520" y="731520"/>
                </a:lnTo>
                <a:close/>
              </a:path>
            </a:pathLst>
          </a:custGeom>
          <a:solidFill>
            <a:srgbClr val="93D17C"/>
          </a:solidFill>
          <a:ln/>
        </p:spPr>
      </p:sp>
      <p:sp>
        <p:nvSpPr>
          <p:cNvPr id="8" name="Shape 6"/>
          <p:cNvSpPr/>
          <p:nvPr/>
        </p:nvSpPr>
        <p:spPr>
          <a:xfrm rot="-8100000">
            <a:off x="7730067" y="1610126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731520" h="731520">
                <a:moveTo>
                  <a:pt x="0" y="0"/>
                </a:moveTo>
                <a:moveTo>
                  <a:pt x="0" y="0"/>
                </a:moveTo>
                <a:lnTo>
                  <a:pt x="0" y="731520"/>
                </a:lnTo>
                <a:lnTo>
                  <a:pt x="731520" y="731520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9" name="Shape 7"/>
          <p:cNvSpPr/>
          <p:nvPr/>
        </p:nvSpPr>
        <p:spPr>
          <a:xfrm>
            <a:off x="521766" y="1903939"/>
            <a:ext cx="2511105" cy="1682799"/>
          </a:xfrm>
          <a:custGeom>
            <a:avLst/>
            <a:gdLst/>
            <a:ahLst/>
            <a:cxnLst/>
            <a:rect l="l" t="t" r="r" b="b"/>
            <a:pathLst>
              <a:path w="2511105" h="1682799">
                <a:moveTo>
                  <a:pt x="0" y="0"/>
                </a:moveTo>
                <a:moveTo>
                  <a:pt x="0" y="0"/>
                </a:moveTo>
                <a:lnTo>
                  <a:pt x="2511105" y="0"/>
                </a:lnTo>
                <a:lnTo>
                  <a:pt x="2511105" y="1682799"/>
                </a:lnTo>
                <a:lnTo>
                  <a:pt x="0" y="1682799"/>
                </a:ln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93D17C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3030749" y="2264253"/>
            <a:ext cx="2488647" cy="1682799"/>
          </a:xfrm>
          <a:custGeom>
            <a:avLst/>
            <a:gdLst/>
            <a:ahLst/>
            <a:cxnLst/>
            <a:rect l="l" t="t" r="r" b="b"/>
            <a:pathLst>
              <a:path w="2488647" h="1682799">
                <a:moveTo>
                  <a:pt x="0" y="0"/>
                </a:moveTo>
                <a:moveTo>
                  <a:pt x="0" y="0"/>
                </a:moveTo>
                <a:lnTo>
                  <a:pt x="2488647" y="0"/>
                </a:lnTo>
                <a:lnTo>
                  <a:pt x="2488647" y="1682799"/>
                </a:lnTo>
                <a:lnTo>
                  <a:pt x="0" y="1682799"/>
                </a:ln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3F8B58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519396" y="2709569"/>
            <a:ext cx="2591353" cy="1682799"/>
          </a:xfrm>
          <a:custGeom>
            <a:avLst/>
            <a:gdLst/>
            <a:ahLst/>
            <a:cxnLst/>
            <a:rect l="l" t="t" r="r" b="b"/>
            <a:pathLst>
              <a:path w="2591353" h="1682799">
                <a:moveTo>
                  <a:pt x="0" y="0"/>
                </a:moveTo>
                <a:moveTo>
                  <a:pt x="0" y="0"/>
                </a:moveTo>
                <a:lnTo>
                  <a:pt x="2591353" y="0"/>
                </a:lnTo>
                <a:lnTo>
                  <a:pt x="2591353" y="1682799"/>
                </a:lnTo>
                <a:lnTo>
                  <a:pt x="0" y="1682799"/>
                </a:lnTo>
                <a:close/>
              </a:path>
            </a:pathLst>
          </a:custGeom>
          <a:solidFill>
            <a:srgbClr val="A2E5B9">
              <a:alpha val="0"/>
            </a:srgbClr>
          </a:solidFill>
          <a:ln w="19050">
            <a:solidFill>
              <a:srgbClr val="93D17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02401" y="1406762"/>
            <a:ext cx="243047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四合院的和谐之美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512622" y="1864695"/>
            <a:ext cx="2501961" cy="146304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四合院作为中国传统民居的代表，其空间布局体现了天人合一的哲学思想。四面房屋围合而成的院落，不仅为居住者提供了私密与宁静，也象征着家庭和睦与社会秩序。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3017435" y="2264253"/>
            <a:ext cx="2501961" cy="17190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江南地区的传统民居多以水为邻，巧妙地利用河流、湖泊等自然资源进行空间布局。错落有致的建筑群与曲折蜿蜒的水道相得益彰，展现出一种独特的地域特色和生活情趣。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5510252" y="2307233"/>
            <a:ext cx="243047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福建土楼的集体智慧</a:t>
            </a:r>
            <a:endParaRPr lang="en-US" sz="1440" dirty="0"/>
          </a:p>
        </p:txBody>
      </p:sp>
      <p:sp>
        <p:nvSpPr>
          <p:cNvPr id="16" name="Text 14"/>
          <p:cNvSpPr/>
          <p:nvPr/>
        </p:nvSpPr>
        <p:spPr>
          <a:xfrm>
            <a:off x="5519396" y="2709569"/>
            <a:ext cx="2501961" cy="171907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8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福建土楼作为一种具有独特防御功能的集体居住形式，其圆形或方形的结构设计展现了先人的智慧。这种紧凑而有序的空间组织方式，不仅满足了居住需求，也体现了家族团结和社会互助的精神。</a:t>
            </a:r>
            <a:endParaRPr lang="en-US" sz="1440" dirty="0"/>
          </a:p>
        </p:txBody>
      </p:sp>
      <p:sp>
        <p:nvSpPr>
          <p:cNvPr id="17" name="Shape 15"/>
          <p:cNvSpPr/>
          <p:nvPr/>
        </p:nvSpPr>
        <p:spPr>
          <a:xfrm>
            <a:off x="3023727" y="1687519"/>
            <a:ext cx="5176049" cy="576734"/>
          </a:xfrm>
          <a:custGeom>
            <a:avLst/>
            <a:gdLst/>
            <a:ahLst/>
            <a:cxnLst/>
            <a:rect l="l" t="t" r="r" b="b"/>
            <a:pathLst>
              <a:path w="5176049" h="576734">
                <a:moveTo>
                  <a:pt x="0" y="0"/>
                </a:moveTo>
                <a:moveTo>
                  <a:pt x="0" y="0"/>
                </a:moveTo>
                <a:lnTo>
                  <a:pt x="5176049" y="0"/>
                </a:lnTo>
                <a:lnTo>
                  <a:pt x="5176049" y="576734"/>
                </a:lnTo>
                <a:lnTo>
                  <a:pt x="0" y="576734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8" name="Text 16"/>
          <p:cNvSpPr/>
          <p:nvPr/>
        </p:nvSpPr>
        <p:spPr>
          <a:xfrm>
            <a:off x="3014583" y="1774718"/>
            <a:ext cx="2430470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江南水乡的灵动空间</a:t>
            </a:r>
            <a:endParaRPr lang="en-US" sz="144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计划经济时代福利分房标准房型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 rot="2700000">
            <a:off x="844660" y="2788678"/>
            <a:ext cx="566928" cy="566928"/>
          </a:xfrm>
          <a:custGeom>
            <a:avLst/>
            <a:gdLst/>
            <a:ahLst/>
            <a:cxnLst/>
            <a:rect l="l" t="t" r="r" b="b"/>
            <a:pathLst>
              <a:path w="566928" h="566928">
                <a:moveTo>
                  <a:pt x="0" y="0"/>
                </a:moveTo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93D17C">
              <a:alpha val="50000"/>
            </a:srgbClr>
          </a:solidFill>
          <a:ln/>
        </p:spPr>
      </p:sp>
      <p:sp>
        <p:nvSpPr>
          <p:cNvPr id="5" name="Shape 3"/>
          <p:cNvSpPr/>
          <p:nvPr/>
        </p:nvSpPr>
        <p:spPr>
          <a:xfrm rot="2700000">
            <a:off x="844660" y="1753483"/>
            <a:ext cx="566928" cy="566928"/>
          </a:xfrm>
          <a:custGeom>
            <a:avLst/>
            <a:gdLst/>
            <a:ahLst/>
            <a:cxnLst/>
            <a:rect l="l" t="t" r="r" b="b"/>
            <a:pathLst>
              <a:path w="566928" h="566928">
                <a:moveTo>
                  <a:pt x="0" y="0"/>
                </a:moveTo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93D17C">
              <a:alpha val="5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 rot="2700000">
            <a:off x="844660" y="2290075"/>
            <a:ext cx="566928" cy="566928"/>
          </a:xfrm>
          <a:custGeom>
            <a:avLst/>
            <a:gdLst/>
            <a:ahLst/>
            <a:cxnLst/>
            <a:rect l="l" t="t" r="r" b="b"/>
            <a:pathLst>
              <a:path w="566928" h="566928">
                <a:moveTo>
                  <a:pt x="0" y="0"/>
                </a:moveTo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7" name="Shape 5"/>
          <p:cNvSpPr/>
          <p:nvPr/>
        </p:nvSpPr>
        <p:spPr>
          <a:xfrm rot="2700000">
            <a:off x="844660" y="3319915"/>
            <a:ext cx="566928" cy="566928"/>
          </a:xfrm>
          <a:custGeom>
            <a:avLst/>
            <a:gdLst/>
            <a:ahLst/>
            <a:cxnLst/>
            <a:rect l="l" t="t" r="r" b="b"/>
            <a:pathLst>
              <a:path w="566928" h="566928">
                <a:moveTo>
                  <a:pt x="0" y="0"/>
                </a:moveTo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8" name="Shape 6"/>
          <p:cNvSpPr/>
          <p:nvPr/>
        </p:nvSpPr>
        <p:spPr>
          <a:xfrm rot="2700000">
            <a:off x="844660" y="1216795"/>
            <a:ext cx="566928" cy="566928"/>
          </a:xfrm>
          <a:custGeom>
            <a:avLst/>
            <a:gdLst/>
            <a:ahLst/>
            <a:cxnLst/>
            <a:rect l="l" t="t" r="r" b="b"/>
            <a:pathLst>
              <a:path w="566928" h="566928">
                <a:moveTo>
                  <a:pt x="0" y="0"/>
                </a:moveTo>
                <a:moveTo>
                  <a:pt x="0" y="0"/>
                </a:moveTo>
                <a:lnTo>
                  <a:pt x="566928" y="0"/>
                </a:lnTo>
                <a:lnTo>
                  <a:pt x="566928" y="566928"/>
                </a:lnTo>
                <a:lnTo>
                  <a:pt x="0" y="566928"/>
                </a:ln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9" name="Text 7"/>
          <p:cNvSpPr/>
          <p:nvPr/>
        </p:nvSpPr>
        <p:spPr>
          <a:xfrm>
            <a:off x="786369" y="2290075"/>
            <a:ext cx="683510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0" name="Text 8"/>
          <p:cNvSpPr/>
          <p:nvPr/>
        </p:nvSpPr>
        <p:spPr>
          <a:xfrm>
            <a:off x="786369" y="3319915"/>
            <a:ext cx="683510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11" name="Text 9"/>
          <p:cNvSpPr/>
          <p:nvPr/>
        </p:nvSpPr>
        <p:spPr>
          <a:xfrm>
            <a:off x="786369" y="1216795"/>
            <a:ext cx="683510" cy="5669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016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12" name="Shape 10"/>
          <p:cNvSpPr/>
          <p:nvPr/>
        </p:nvSpPr>
        <p:spPr>
          <a:xfrm>
            <a:off x="1377951" y="1108896"/>
            <a:ext cx="7030578" cy="822960"/>
          </a:xfrm>
          <a:custGeom>
            <a:avLst/>
            <a:gdLst/>
            <a:ahLst/>
            <a:cxnLst/>
            <a:rect l="l" t="t" r="r" b="b"/>
            <a:pathLst>
              <a:path w="7030578" h="822960">
                <a:moveTo>
                  <a:pt x="102870" y="0"/>
                </a:moveTo>
                <a:moveTo>
                  <a:pt x="102870" y="0"/>
                </a:moveTo>
                <a:lnTo>
                  <a:pt x="6927708" y="0"/>
                </a:lnTo>
                <a:quadBezTo>
                  <a:pt x="7030578" y="0"/>
                  <a:pt x="7030578" y="102870"/>
                </a:quadBezTo>
                <a:lnTo>
                  <a:pt x="7030578" y="720090"/>
                </a:lnTo>
                <a:quadBezTo>
                  <a:pt x="7030578" y="822960"/>
                  <a:pt x="6927708" y="822960"/>
                </a:quadBezTo>
                <a:lnTo>
                  <a:pt x="102870" y="822960"/>
                </a:lnTo>
                <a:quadBezTo>
                  <a:pt x="0" y="822960"/>
                  <a:pt x="0" y="720090"/>
                </a:quadBezTo>
                <a:lnTo>
                  <a:pt x="0" y="102870"/>
                </a:lnTo>
                <a:quadBezTo>
                  <a:pt x="0" y="0"/>
                  <a:pt x="102870" y="0"/>
                </a:quadBezTo>
                <a:close/>
              </a:path>
            </a:pathLst>
          </a:custGeom>
          <a:solidFill>
            <a:srgbClr val="0084FF">
              <a:alpha val="0"/>
            </a:srgbClr>
          </a:solidFill>
          <a:ln w="19050">
            <a:solidFill>
              <a:srgbClr val="3F8B5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529002" y="1296348"/>
            <a:ext cx="2377440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6CB88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福利分房的政策背景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3906614" y="1099752"/>
            <a:ext cx="4501915" cy="84124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计划经济时代，国家为解决城市居民住房问题，实施福利分房政策，这一举措旨在通过政府主导的房屋分配，缓解住房短缺，实现社会公平。</a:t>
            </a:r>
            <a:endParaRPr lang="en-US" sz="1440" dirty="0"/>
          </a:p>
        </p:txBody>
      </p:sp>
      <p:sp>
        <p:nvSpPr>
          <p:cNvPr id="15" name="Shape 13"/>
          <p:cNvSpPr/>
          <p:nvPr/>
        </p:nvSpPr>
        <p:spPr>
          <a:xfrm>
            <a:off x="1377951" y="2181487"/>
            <a:ext cx="7038804" cy="822960"/>
          </a:xfrm>
          <a:custGeom>
            <a:avLst/>
            <a:gdLst/>
            <a:ahLst/>
            <a:cxnLst/>
            <a:rect l="l" t="t" r="r" b="b"/>
            <a:pathLst>
              <a:path w="7038804" h="822960">
                <a:moveTo>
                  <a:pt x="102870" y="0"/>
                </a:moveTo>
                <a:moveTo>
                  <a:pt x="102870" y="0"/>
                </a:moveTo>
                <a:lnTo>
                  <a:pt x="6935934" y="0"/>
                </a:lnTo>
                <a:quadBezTo>
                  <a:pt x="7038804" y="0"/>
                  <a:pt x="7038804" y="102870"/>
                </a:quadBezTo>
                <a:lnTo>
                  <a:pt x="7038804" y="720090"/>
                </a:lnTo>
                <a:quadBezTo>
                  <a:pt x="7038804" y="822960"/>
                  <a:pt x="6935934" y="822960"/>
                </a:quadBezTo>
                <a:lnTo>
                  <a:pt x="102870" y="822960"/>
                </a:lnTo>
                <a:quadBezTo>
                  <a:pt x="0" y="822960"/>
                  <a:pt x="0" y="720090"/>
                </a:quadBezTo>
                <a:lnTo>
                  <a:pt x="0" y="102870"/>
                </a:lnTo>
                <a:quadBezTo>
                  <a:pt x="0" y="0"/>
                  <a:pt x="102870" y="0"/>
                </a:quadBez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3F8B58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1377951" y="3212016"/>
            <a:ext cx="7030578" cy="822960"/>
          </a:xfrm>
          <a:custGeom>
            <a:avLst/>
            <a:gdLst/>
            <a:ahLst/>
            <a:cxnLst/>
            <a:rect l="l" t="t" r="r" b="b"/>
            <a:pathLst>
              <a:path w="7030578" h="822960">
                <a:moveTo>
                  <a:pt x="102870" y="0"/>
                </a:moveTo>
                <a:moveTo>
                  <a:pt x="102870" y="0"/>
                </a:moveTo>
                <a:lnTo>
                  <a:pt x="6927708" y="0"/>
                </a:lnTo>
                <a:quadBezTo>
                  <a:pt x="7030578" y="0"/>
                  <a:pt x="7030578" y="102870"/>
                </a:quadBezTo>
                <a:lnTo>
                  <a:pt x="7030578" y="720090"/>
                </a:lnTo>
                <a:quadBezTo>
                  <a:pt x="7030578" y="822960"/>
                  <a:pt x="6927708" y="822960"/>
                </a:quadBezTo>
                <a:lnTo>
                  <a:pt x="102870" y="822960"/>
                </a:lnTo>
                <a:quadBezTo>
                  <a:pt x="0" y="822960"/>
                  <a:pt x="0" y="720090"/>
                </a:quadBezTo>
                <a:lnTo>
                  <a:pt x="0" y="102870"/>
                </a:lnTo>
                <a:quadBezTo>
                  <a:pt x="0" y="0"/>
                  <a:pt x="102870" y="0"/>
                </a:quadBez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3F8B5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529002" y="2368939"/>
            <a:ext cx="2377440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6CB88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标准房型的设计原则</a:t>
            </a:r>
            <a:endParaRPr lang="en-US" sz="1440" dirty="0"/>
          </a:p>
        </p:txBody>
      </p:sp>
      <p:sp>
        <p:nvSpPr>
          <p:cNvPr id="18" name="Text 16"/>
          <p:cNvSpPr/>
          <p:nvPr/>
        </p:nvSpPr>
        <p:spPr>
          <a:xfrm>
            <a:off x="3906614" y="2172343"/>
            <a:ext cx="4501915" cy="84124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福利分房的标准房型设计，注重实用性与经济性相结合，以简约实用的户型满足基本居住需求，体现了那个时代对于功能性和集体主义的追求。</a:t>
            </a:r>
            <a:endParaRPr lang="en-US" sz="1440" dirty="0"/>
          </a:p>
        </p:txBody>
      </p:sp>
      <p:sp>
        <p:nvSpPr>
          <p:cNvPr id="19" name="Text 17"/>
          <p:cNvSpPr/>
          <p:nvPr/>
        </p:nvSpPr>
        <p:spPr>
          <a:xfrm>
            <a:off x="1529174" y="3399468"/>
            <a:ext cx="2377440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6CB885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福利分房的社会影响</a:t>
            </a:r>
            <a:endParaRPr lang="en-US" sz="1440" dirty="0"/>
          </a:p>
        </p:txBody>
      </p:sp>
      <p:sp>
        <p:nvSpPr>
          <p:cNvPr id="20" name="Text 18"/>
          <p:cNvSpPr/>
          <p:nvPr/>
        </p:nvSpPr>
        <p:spPr>
          <a:xfrm>
            <a:off x="3908443" y="3202872"/>
            <a:ext cx="4500086" cy="84124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福利分房制度不仅解决了大量城市居民的住房困难，还促进了社区的和谐发展，加强了邻里间的联系，对社会稳定和经济发展产生了深远的影响。</a:t>
            </a:r>
            <a:endParaRPr lang="en-US" sz="144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商品房改革后多样化户型演变</a:t>
            </a:r>
            <a:endParaRPr lang="en-US" sz="1440" dirty="0"/>
          </a:p>
        </p:txBody>
      </p:sp>
      <p:pic>
        <p:nvPicPr>
          <p:cNvPr id="4" name="Image 0" descr="https://sgw-dx.xf-yun.com/api/v1/sparkdesk/_17422800769994b25207a6afb42f6af8c6e90fe4af741.jpg?authorization=c2ltcGxlLWp3dCBhaz1zcGFya2Rlc2s4MDAwMDAwMDAwMDE7ZXhwPTMzMTkwODAwNzc7YWxnbz1obWFjLXNoYTI1NjtzaWc9R1QxdmVQdmhzUWRtQU9PWGkrN3B6d3Y4MVNoS1NoVE4zOWVwSU1BalBiQT0=&amp;x_location=7YfmxI7B7uKO7jlRxIftd60weLD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8372" y="1088132"/>
            <a:ext cx="2283193" cy="128269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86384" y="2446016"/>
            <a:ext cx="2487168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商品房户型的创新设计</a:t>
            </a:r>
            <a:endParaRPr lang="en-US" sz="1440" dirty="0"/>
          </a:p>
        </p:txBody>
      </p:sp>
      <p:sp>
        <p:nvSpPr>
          <p:cNvPr id="6" name="Text 3"/>
          <p:cNvSpPr/>
          <p:nvPr/>
        </p:nvSpPr>
        <p:spPr>
          <a:xfrm>
            <a:off x="822960" y="2773736"/>
            <a:ext cx="2414016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随着商品房改革的不断深入，市场上涌现出多样化的户型设计，从紧凑型到奢华型，满足了不同家庭结构和生活需求的变化，体现了住宅设计的个性化和人性化趋势。</a:t>
            </a:r>
            <a:endParaRPr lang="en-US" sz="1440" dirty="0"/>
          </a:p>
        </p:txBody>
      </p:sp>
      <p:pic>
        <p:nvPicPr>
          <p:cNvPr id="7" name="Image 1" descr="https://sgw-dx.xf-yun.com/api/v1/sparkdesk/_174228007979339d7debfffb646e9bc4dadbe29f7c37f.jpg?authorization=c2ltcGxlLWp3dCBhaz1zcGFya2Rlc2s4MDAwMDAwMDAwMDE7ZXhwPTMzMTkwODAwNzk7YWxnbz1obWFjLXNoYTI1NjtzaWc9Qi9BN3lJL1RwMFRWTUVPNVZ2cmVhQ0pxUHA2UVVmLzFBVEpOaUN0Wk40MD0=&amp;x_location=7YfmxI7B7uKO7jlRxIftd60weLD=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980" y="1088132"/>
            <a:ext cx="2283193" cy="128269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328416" y="2446016"/>
            <a:ext cx="2487168" cy="4480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绿色建筑与户型演变</a:t>
            </a:r>
            <a:endParaRPr lang="en-US" sz="1440" dirty="0"/>
          </a:p>
        </p:txBody>
      </p:sp>
      <p:sp>
        <p:nvSpPr>
          <p:cNvPr id="9" name="Text 5"/>
          <p:cNvSpPr/>
          <p:nvPr/>
        </p:nvSpPr>
        <p:spPr>
          <a:xfrm>
            <a:off x="3401568" y="2773736"/>
            <a:ext cx="2414016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在商品房改革后，绿色建筑的理念逐渐被广泛接受和应用，户型设计开始注重节能减排和环保材料的使用，推动了住宅房型向更加健康、环保的方向发展。</a:t>
            </a:r>
            <a:endParaRPr lang="en-US" sz="1440" dirty="0"/>
          </a:p>
        </p:txBody>
      </p:sp>
      <p:pic>
        <p:nvPicPr>
          <p:cNvPr id="10" name="Image 2" descr="https://sgw-dx.xf-yun.com/api/v1/sparkdesk/_17422800825730864d32a92954f9a90ffdac19eaca7ac.jpg?authorization=c2ltcGxlLWp3dCBhaz1zcGFya2Rlc2s4MDAwMDAwMDAwMDE7ZXhwPTMzMTkwODAwODI7YWxnbz1obWFjLXNoYTI1NjtzaWc9U3BlNHhTSHFSQmpaU2F4RkJRWXNqMDFwSDhEYktPTlBEWDlhcEJHL0xybz0=&amp;x_location=7YfmxI7B7uKO7jlRxIftd60weLD=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012" y="1088132"/>
            <a:ext cx="2283193" cy="128269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870448" y="2447488"/>
            <a:ext cx="2487168" cy="7132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智能化家居对户型的影响</a:t>
            </a:r>
            <a:endParaRPr lang="en-US" sz="1440" dirty="0"/>
          </a:p>
        </p:txBody>
      </p:sp>
      <p:sp>
        <p:nvSpPr>
          <p:cNvPr id="12" name="Text 7"/>
          <p:cNvSpPr/>
          <p:nvPr/>
        </p:nvSpPr>
        <p:spPr>
          <a:xfrm>
            <a:off x="5943600" y="2775208"/>
            <a:ext cx="2414016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智能家居技术的迅猛发展为户型设计带来了新的可能性，现代户型更加注重科技与舒适的结合，通过智能化系统提升居住体验，预示着未来住宅房型的智能化趋势。</a:t>
            </a:r>
            <a:endParaRPr lang="en-US" sz="144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当代城市化进程中紧凑型与改善型房型</a:t>
            </a:r>
            <a:endParaRPr lang="en-US" sz="1440" dirty="0"/>
          </a:p>
        </p:txBody>
      </p:sp>
      <p:pic>
        <p:nvPicPr>
          <p:cNvPr id="4" name="Image 0" descr="https://sgw-dx.xf-yun.com/api/v1/sparkdesk/_17422800828537c55d200da46437aac8a23abc3ff04df.jpg?authorization=c2ltcGxlLWp3dCBhaz1zcGFya2Rlc2s4MDAwMDAwMDAwMDE7ZXhwPTMzMTkwODAwODI7YWxnbz1obWFjLXNoYTI1NjtzaWc9NUlYUTJuQWs1dTNDK2lzR0xxZ1pDeUN6K0lIa1EzSWVXaEZIcjFmSnROMD0=&amp;x_location=7YfmxI7B7uKO7jlRxIftd60weLD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5242" y="1227435"/>
            <a:ext cx="2831634" cy="28316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485040" y="1130659"/>
            <a:ext cx="3309781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紧凑型房型的兴起</a:t>
            </a:r>
            <a:endParaRPr lang="en-US" sz="1440" dirty="0"/>
          </a:p>
        </p:txBody>
      </p:sp>
      <p:sp>
        <p:nvSpPr>
          <p:cNvPr id="6" name="Text 3"/>
          <p:cNvSpPr/>
          <p:nvPr/>
        </p:nvSpPr>
        <p:spPr>
          <a:xfrm>
            <a:off x="3485040" y="1427243"/>
            <a:ext cx="5212080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随着城市化进程的加速，紧凑型房型因应土地资源紧张而兴起，它们以小面积高利用为特点，满足了年轻一代对于生活品质与空间效率的双重追求。</a:t>
            </a:r>
            <a:endParaRPr lang="en-US" sz="1440" dirty="0"/>
          </a:p>
        </p:txBody>
      </p:sp>
      <p:sp>
        <p:nvSpPr>
          <p:cNvPr id="7" name="Text 4"/>
          <p:cNvSpPr/>
          <p:nvPr/>
        </p:nvSpPr>
        <p:spPr>
          <a:xfrm>
            <a:off x="3485040" y="2158619"/>
            <a:ext cx="4507439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改善型房型的需求增长</a:t>
            </a:r>
            <a:endParaRPr lang="en-US" sz="1440" dirty="0"/>
          </a:p>
        </p:txBody>
      </p:sp>
      <p:sp>
        <p:nvSpPr>
          <p:cNvPr id="8" name="Text 5"/>
          <p:cNvSpPr/>
          <p:nvPr/>
        </p:nvSpPr>
        <p:spPr>
          <a:xfrm>
            <a:off x="3485040" y="2463259"/>
            <a:ext cx="5212080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在生活水平提高和家庭结构变化的背景下，人们越来越注重居住质量，改善型房型以其宽敞的空间布局、完善的功能分区满足了中高端市场的需求。</a:t>
            </a:r>
            <a:endParaRPr lang="en-US" sz="1440" dirty="0"/>
          </a:p>
        </p:txBody>
      </p:sp>
      <p:sp>
        <p:nvSpPr>
          <p:cNvPr id="9" name="Text 6"/>
          <p:cNvSpPr/>
          <p:nvPr/>
        </p:nvSpPr>
        <p:spPr>
          <a:xfrm>
            <a:off x="3485040" y="3194618"/>
            <a:ext cx="4861995" cy="48463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584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绿色生态住宅的探索</a:t>
            </a:r>
            <a:endParaRPr lang="en-US" sz="1440" dirty="0"/>
          </a:p>
        </p:txBody>
      </p:sp>
      <p:sp>
        <p:nvSpPr>
          <p:cNvPr id="10" name="Text 7"/>
          <p:cNvSpPr/>
          <p:nvPr/>
        </p:nvSpPr>
        <p:spPr>
          <a:xfrm>
            <a:off x="3485040" y="3491058"/>
            <a:ext cx="5213718" cy="621792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面对环境保护的挑战，当代城市化进程中也涌现出对绿色生态住宅的探索，这类房型强调节能减排、环境友好，代表了未来住房发展的重要方向。</a:t>
            </a:r>
            <a:endParaRPr lang="en-US" sz="144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9358" y="1132736"/>
            <a:ext cx="2214642" cy="1938528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9216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3" name="Text 1"/>
          <p:cNvSpPr/>
          <p:nvPr/>
        </p:nvSpPr>
        <p:spPr>
          <a:xfrm>
            <a:off x="4308992" y="2666566"/>
            <a:ext cx="4523745" cy="67665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r"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2592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现有房型特点与分类体系</a:t>
            </a:r>
            <a:endParaRPr lang="en-US" sz="144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84C3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10312" y="181785"/>
            <a:ext cx="8723483" cy="512064"/>
          </a:xfrm>
          <a:custGeom>
            <a:avLst/>
            <a:gdLst/>
            <a:ahLst/>
            <a:cxnLst/>
            <a:rect l="l" t="t" r="r" b="b"/>
            <a:pathLst>
              <a:path w="8723483" h="512064">
                <a:moveTo>
                  <a:pt x="64008" y="0"/>
                </a:moveTo>
                <a:moveTo>
                  <a:pt x="64008" y="0"/>
                </a:moveTo>
                <a:lnTo>
                  <a:pt x="8659475" y="0"/>
                </a:lnTo>
                <a:quadBezTo>
                  <a:pt x="8723483" y="0"/>
                  <a:pt x="8723483" y="64008"/>
                </a:quadBezTo>
                <a:lnTo>
                  <a:pt x="8723483" y="448056"/>
                </a:lnTo>
                <a:quadBezTo>
                  <a:pt x="8723483" y="512064"/>
                  <a:pt x="8659475" y="512064"/>
                </a:quadBezTo>
                <a:lnTo>
                  <a:pt x="64008" y="512064"/>
                </a:lnTo>
                <a:quadBezTo>
                  <a:pt x="0" y="512064"/>
                  <a:pt x="0" y="448056"/>
                </a:quadBezTo>
                <a:lnTo>
                  <a:pt x="0" y="64008"/>
                </a:lnTo>
                <a:quadBezTo>
                  <a:pt x="0" y="0"/>
                  <a:pt x="64008" y="0"/>
                </a:quadBezTo>
                <a:close/>
              </a:path>
            </a:pathLst>
          </a:custGeom>
          <a:solidFill>
            <a:srgbClr val="098639">
              <a:alpha val="1607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25405" y="181785"/>
            <a:ext cx="8288515" cy="51206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125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按面积划分刚需型与改善型户型</a:t>
            </a:r>
            <a:endParaRPr lang="en-US" sz="1440" dirty="0"/>
          </a:p>
        </p:txBody>
      </p:sp>
      <p:sp>
        <p:nvSpPr>
          <p:cNvPr id="4" name="Shape 2"/>
          <p:cNvSpPr/>
          <p:nvPr/>
        </p:nvSpPr>
        <p:spPr>
          <a:xfrm>
            <a:off x="640994" y="1792041"/>
            <a:ext cx="2487168" cy="2332625"/>
          </a:xfrm>
          <a:custGeom>
            <a:avLst/>
            <a:gdLst/>
            <a:ahLst/>
            <a:cxn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1066906" y="1534826"/>
            <a:ext cx="530506" cy="257215"/>
          </a:xfrm>
          <a:custGeom>
            <a:avLst/>
            <a:gdLst/>
            <a:ahLst/>
            <a:cxn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640994" y="1018720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7" name="Shape 5"/>
          <p:cNvSpPr/>
          <p:nvPr/>
        </p:nvSpPr>
        <p:spPr>
          <a:xfrm>
            <a:off x="1589475" y="1289285"/>
            <a:ext cx="1334304" cy="0"/>
          </a:xfrm>
          <a:custGeom>
            <a:avLst/>
            <a:gdLst/>
            <a:ahLst/>
            <a:cxn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8" name="Text 6"/>
          <p:cNvSpPr/>
          <p:nvPr/>
        </p:nvSpPr>
        <p:spPr>
          <a:xfrm>
            <a:off x="686714" y="1938345"/>
            <a:ext cx="23957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刚需户型的空间优化</a:t>
            </a:r>
            <a:endParaRPr lang="en-US" sz="1440" dirty="0"/>
          </a:p>
        </p:txBody>
      </p:sp>
      <p:sp>
        <p:nvSpPr>
          <p:cNvPr id="9" name="Shape 7"/>
          <p:cNvSpPr/>
          <p:nvPr/>
        </p:nvSpPr>
        <p:spPr>
          <a:xfrm>
            <a:off x="3339389" y="1792041"/>
            <a:ext cx="2487168" cy="2332625"/>
          </a:xfrm>
          <a:custGeom>
            <a:avLst/>
            <a:gdLst/>
            <a:ahLst/>
            <a:cxn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6015838" y="1792155"/>
            <a:ext cx="2487168" cy="2332625"/>
          </a:xfrm>
          <a:custGeom>
            <a:avLst/>
            <a:gdLst/>
            <a:ahLst/>
            <a:cxnLst/>
            <a:rect l="l" t="t" r="r" b="b"/>
            <a:pathLst>
              <a:path w="2487168" h="2332625">
                <a:moveTo>
                  <a:pt x="260604" y="0"/>
                </a:moveTo>
                <a:moveTo>
                  <a:pt x="260604" y="0"/>
                </a:moveTo>
                <a:lnTo>
                  <a:pt x="2226564" y="0"/>
                </a:lnTo>
                <a:quadBezTo>
                  <a:pt x="2487168" y="0"/>
                  <a:pt x="2487168" y="291578"/>
                </a:quadBezTo>
                <a:lnTo>
                  <a:pt x="2487168" y="2041047"/>
                </a:lnTo>
                <a:quadBezTo>
                  <a:pt x="2487168" y="2332625"/>
                  <a:pt x="2226564" y="2332625"/>
                </a:quadBezTo>
                <a:lnTo>
                  <a:pt x="260604" y="2332625"/>
                </a:lnTo>
                <a:quadBezTo>
                  <a:pt x="0" y="2332625"/>
                  <a:pt x="0" y="2041047"/>
                </a:quadBezTo>
                <a:lnTo>
                  <a:pt x="0" y="291578"/>
                </a:lnTo>
                <a:quadBezTo>
                  <a:pt x="0" y="0"/>
                  <a:pt x="260604" y="0"/>
                </a:quadBez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50722" y="2340681"/>
            <a:ext cx="2267712" cy="1499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随着城市化进程加快，刚需户型因其经济实惠而广受欢迎。这类房型在有限的空间内通过巧妙设计，满足基本居住需求，体现了对空间利用的极致追求和人性化考虑。</a:t>
            </a:r>
            <a:endParaRPr lang="en-US" sz="1440" dirty="0"/>
          </a:p>
        </p:txBody>
      </p:sp>
      <p:sp>
        <p:nvSpPr>
          <p:cNvPr id="12" name="Text 10"/>
          <p:cNvSpPr/>
          <p:nvPr/>
        </p:nvSpPr>
        <p:spPr>
          <a:xfrm>
            <a:off x="3385109" y="1938345"/>
            <a:ext cx="23957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改善型住宅的舒适体验</a:t>
            </a:r>
            <a:endParaRPr lang="en-US" sz="1440" dirty="0"/>
          </a:p>
        </p:txBody>
      </p:sp>
      <p:sp>
        <p:nvSpPr>
          <p:cNvPr id="13" name="Text 11"/>
          <p:cNvSpPr/>
          <p:nvPr/>
        </p:nvSpPr>
        <p:spPr>
          <a:xfrm>
            <a:off x="6061558" y="1938345"/>
            <a:ext cx="2395728" cy="40233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ctr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728" b="1" dirty="0">
                <a:solidFill>
                  <a:srgbClr val="3F8B58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面积划分与市场需求</a:t>
            </a:r>
            <a:endParaRPr lang="en-US" sz="1440" dirty="0"/>
          </a:p>
        </p:txBody>
      </p:sp>
      <p:sp>
        <p:nvSpPr>
          <p:cNvPr id="14" name="Text 12"/>
          <p:cNvSpPr/>
          <p:nvPr/>
        </p:nvSpPr>
        <p:spPr>
          <a:xfrm>
            <a:off x="3449117" y="2340681"/>
            <a:ext cx="2267712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改善型住宅针对追求更高生活质量的家庭，不仅空间更为宽敞，而且在布局上更加注重私密性与功能性的平衡，旨在为居住者提供更加舒适便捷的生活环境。</a:t>
            </a:r>
            <a:endParaRPr lang="en-US" sz="1440" dirty="0"/>
          </a:p>
        </p:txBody>
      </p:sp>
      <p:sp>
        <p:nvSpPr>
          <p:cNvPr id="15" name="Text 13"/>
          <p:cNvSpPr/>
          <p:nvPr/>
        </p:nvSpPr>
        <p:spPr>
          <a:xfrm>
            <a:off x="6125566" y="2340681"/>
            <a:ext cx="2267712" cy="12801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algn="just"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152" dirty="0">
                <a:solidFill>
                  <a:srgbClr val="00070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刚需型与改善型户型的区分，本质上是根据不同家庭结构和收入水平对住房面积的需求差异。市场对此有着精细的划分，以适应广泛变化的居住需求和偏好。</a:t>
            </a:r>
            <a:endParaRPr lang="en-US" sz="1440" dirty="0"/>
          </a:p>
        </p:txBody>
      </p:sp>
      <p:sp>
        <p:nvSpPr>
          <p:cNvPr id="16" name="Text 14"/>
          <p:cNvSpPr/>
          <p:nvPr/>
        </p:nvSpPr>
        <p:spPr>
          <a:xfrm>
            <a:off x="640994" y="1048069"/>
            <a:ext cx="679728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01</a:t>
            </a:r>
            <a:endParaRPr lang="en-US" sz="1440" dirty="0"/>
          </a:p>
        </p:txBody>
      </p:sp>
      <p:sp>
        <p:nvSpPr>
          <p:cNvPr id="17" name="Shape 15"/>
          <p:cNvSpPr/>
          <p:nvPr/>
        </p:nvSpPr>
        <p:spPr>
          <a:xfrm>
            <a:off x="3339835" y="1018720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18" name="Text 16"/>
          <p:cNvSpPr/>
          <p:nvPr/>
        </p:nvSpPr>
        <p:spPr>
          <a:xfrm>
            <a:off x="3349080" y="1048069"/>
            <a:ext cx="709960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02</a:t>
            </a:r>
            <a:endParaRPr lang="en-US" sz="1440" dirty="0"/>
          </a:p>
        </p:txBody>
      </p:sp>
      <p:sp>
        <p:nvSpPr>
          <p:cNvPr id="19" name="Shape 17"/>
          <p:cNvSpPr/>
          <p:nvPr/>
        </p:nvSpPr>
        <p:spPr>
          <a:xfrm>
            <a:off x="6015819" y="1018720"/>
            <a:ext cx="426013" cy="426013"/>
          </a:xfrm>
          <a:custGeom>
            <a:avLst/>
            <a:gdLst/>
            <a:ahLst/>
            <a:cxnLst/>
            <a:rect l="l" t="t" r="r" b="b"/>
            <a:pathLst>
              <a:path w="426013" h="426013">
                <a:moveTo>
                  <a:pt x="213006" y="0"/>
                </a:moveTo>
                <a:moveTo>
                  <a:pt x="213006" y="0"/>
                </a:moveTo>
                <a:cubicBezTo>
                  <a:pt x="330568" y="0"/>
                  <a:pt x="426013" y="95445"/>
                  <a:pt x="426013" y="213006"/>
                </a:cubicBezTo>
                <a:cubicBezTo>
                  <a:pt x="426013" y="330568"/>
                  <a:pt x="330568" y="426013"/>
                  <a:pt x="213006" y="426013"/>
                </a:cubicBezTo>
                <a:cubicBezTo>
                  <a:pt x="95445" y="426013"/>
                  <a:pt x="0" y="330568"/>
                  <a:pt x="0" y="213006"/>
                </a:cubicBezTo>
                <a:cubicBezTo>
                  <a:pt x="0" y="95445"/>
                  <a:pt x="95445" y="0"/>
                  <a:pt x="213006" y="0"/>
                </a:cubicBezTo>
                <a:close/>
              </a:path>
            </a:pathLst>
          </a:custGeom>
          <a:solidFill>
            <a:srgbClr val="3F8B58"/>
          </a:solidFill>
          <a:ln/>
        </p:spPr>
      </p:sp>
      <p:sp>
        <p:nvSpPr>
          <p:cNvPr id="20" name="Text 18"/>
          <p:cNvSpPr/>
          <p:nvPr/>
        </p:nvSpPr>
        <p:spPr>
          <a:xfrm>
            <a:off x="6016304" y="1048069"/>
            <a:ext cx="723664" cy="365760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 marL="0">
              <a:lnSpc>
                <a:spcPct val="100000"/>
              </a:lnSpc>
              <a:spcBef>
                <a:spcPts val="375"/>
              </a:spcBef>
              <a:buNone/>
            </a:pPr>
            <a:r>
              <a:rPr lang="en-US" sz="1440" b="1" dirty="0">
                <a:solidFill>
                  <a:srgbClr val="FFFFFF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03</a:t>
            </a:r>
            <a:endParaRPr lang="en-US" sz="1440" dirty="0"/>
          </a:p>
        </p:txBody>
      </p:sp>
      <p:sp>
        <p:nvSpPr>
          <p:cNvPr id="21" name="Shape 19"/>
          <p:cNvSpPr/>
          <p:nvPr/>
        </p:nvSpPr>
        <p:spPr>
          <a:xfrm>
            <a:off x="4228093" y="1289285"/>
            <a:ext cx="1334304" cy="0"/>
          </a:xfrm>
          <a:custGeom>
            <a:avLst/>
            <a:gdLst/>
            <a:ahLst/>
            <a:cxn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22" name="Shape 20"/>
          <p:cNvSpPr/>
          <p:nvPr/>
        </p:nvSpPr>
        <p:spPr>
          <a:xfrm>
            <a:off x="6913035" y="1289285"/>
            <a:ext cx="1334304" cy="0"/>
          </a:xfrm>
          <a:custGeom>
            <a:avLst/>
            <a:gdLst/>
            <a:ahLst/>
            <a:cxnLst/>
            <a:rect l="l" t="t" r="r" b="b"/>
            <a:pathLst>
              <a:path w="1334304" h="0">
                <a:moveTo>
                  <a:pt x="0" y="0"/>
                </a:moveTo>
                <a:moveTo>
                  <a:pt x="0" y="0"/>
                </a:moveTo>
                <a:lnTo>
                  <a:pt x="1334304" y="0"/>
                </a:lnTo>
              </a:path>
            </a:pathLst>
          </a:custGeom>
          <a:noFill/>
          <a:ln w="19050">
            <a:solidFill>
              <a:srgbClr val="3F8B58"/>
            </a:solidFill>
            <a:prstDash val="solid"/>
            <a:headEnd type="none"/>
            <a:tailEnd type="arrow"/>
          </a:ln>
        </p:spPr>
      </p:sp>
      <p:sp>
        <p:nvSpPr>
          <p:cNvPr id="23" name="Shape 21"/>
          <p:cNvSpPr/>
          <p:nvPr/>
        </p:nvSpPr>
        <p:spPr>
          <a:xfrm>
            <a:off x="3765747" y="1534826"/>
            <a:ext cx="530506" cy="257215"/>
          </a:xfrm>
          <a:custGeom>
            <a:avLst/>
            <a:gdLst/>
            <a:ahLst/>
            <a:cxn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441731" y="1534826"/>
            <a:ext cx="530506" cy="257215"/>
          </a:xfrm>
          <a:custGeom>
            <a:avLst/>
            <a:gdLst/>
            <a:ahLst/>
            <a:cxnLst/>
            <a:rect l="l" t="t" r="r" b="b"/>
            <a:pathLst>
              <a:path w="530506" h="257215">
                <a:moveTo>
                  <a:pt x="265253" y="0"/>
                </a:moveTo>
                <a:moveTo>
                  <a:pt x="265253" y="0"/>
                </a:moveTo>
                <a:lnTo>
                  <a:pt x="0" y="257215"/>
                </a:lnTo>
                <a:lnTo>
                  <a:pt x="530506" y="257215"/>
                </a:lnTo>
                <a:close/>
              </a:path>
            </a:pathLst>
          </a:custGeom>
          <a:solidFill>
            <a:srgbClr val="3F8B58">
              <a:alpha val="10000"/>
            </a:srgbClr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2025-03-18T08:04:15Z</dcterms:created>
  <dcterms:modified xsi:type="dcterms:W3CDTF">2025-03-18T08:04:15Z</dcterms:modified>
</cp:coreProperties>
</file>